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1" r:id="rId4"/>
    <p:sldMasterId id="2147483672" r:id="rId5"/>
    <p:sldMasterId id="2147483679" r:id="rId6"/>
    <p:sldMasterId id="2147483686" r:id="rId7"/>
  </p:sldMasterIdLst>
  <p:notesMasterIdLst>
    <p:notesMasterId r:id="rId15"/>
  </p:notesMasterIdLst>
  <p:sldIdLst>
    <p:sldId id="257" r:id="rId8"/>
    <p:sldId id="286" r:id="rId9"/>
    <p:sldId id="273" r:id="rId10"/>
    <p:sldId id="272" r:id="rId11"/>
    <p:sldId id="285" r:id="rId12"/>
    <p:sldId id="288" r:id="rId13"/>
    <p:sldId id="290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o Jassi" initials="AJ" lastIdx="1" clrIdx="0">
    <p:extLst>
      <p:ext uri="{19B8F6BF-5375-455C-9EA6-DF929625EA0E}">
        <p15:presenceInfo xmlns:p15="http://schemas.microsoft.com/office/powerpoint/2012/main" userId="S::Jassi.Aho@turkuamk.fi::d9bbff19-ed9b-4e82-ab95-6eb39b9952a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7BE7"/>
    <a:srgbClr val="159961"/>
    <a:srgbClr val="E4E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47F050-E3D2-4D8F-A351-99E4F00E3079}">
  <a:tblStyle styleId="{5347F050-E3D2-4D8F-A351-99E4F00E307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5E6"/>
          </a:solidFill>
        </a:fill>
      </a:tcStyle>
    </a:wholeTbl>
    <a:band1H>
      <a:tcTxStyle/>
      <a:tcStyle>
        <a:tcBdr/>
        <a:fill>
          <a:solidFill>
            <a:srgbClr val="FEE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EE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6" autoAdjust="0"/>
  </p:normalViewPr>
  <p:slideViewPr>
    <p:cSldViewPr snapToGrid="0">
      <p:cViewPr varScale="1">
        <p:scale>
          <a:sx n="74" d="100"/>
          <a:sy n="74" d="100"/>
        </p:scale>
        <p:origin x="106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GB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3184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798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page + name">
  <p:cSld name="BASIC title page + nam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2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3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4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31F8F-B389-413F-8CDA-3A33A15E0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66" b="8072"/>
          <a:stretch/>
        </p:blipFill>
        <p:spPr>
          <a:xfrm>
            <a:off x="4471682" y="468973"/>
            <a:ext cx="4498170" cy="280826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Light Green origami">
  <p:cSld name="CONTENTpage Light Green origami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17172" cy="561092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Yellow origami">
  <p:cSld name="CONTENTpage Yellow origami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17172" cy="561091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Blue origami">
  <p:cSld name="CONTENTpage Blue origami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17171" cy="561091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Image square + legend" type="picTx">
  <p:cSld name="CONTENTpage Image square + legend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ext page ok">
  <p:cSld name="CONTENT text page o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57200" y="1368000"/>
            <a:ext cx="8207375" cy="51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4499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Light Green origami">
  <p:cSld name="CONTENTpage Light Green origami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17172" cy="561092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5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8000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Yellow origami">
  <p:cSld name="CONTENTpage Yellow origami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17172" cy="5610919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2471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Blue origami">
  <p:cSld name="CONTENTpage Blue origami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980728" y="1093028"/>
            <a:ext cx="6117171" cy="5610919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7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body" idx="1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body" idx="2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6706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Image square + legend" type="picTx">
  <p:cSld name="CONTENTpage Image square + legend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76598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page + name">
  <p:cSld name="BASIC title page + nam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933578" y="4725144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2"/>
          </p:nvPr>
        </p:nvSpPr>
        <p:spPr>
          <a:xfrm>
            <a:off x="933578" y="5157216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3"/>
          </p:nvPr>
        </p:nvSpPr>
        <p:spPr>
          <a:xfrm>
            <a:off x="933578" y="5589264"/>
            <a:ext cx="7272337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4"/>
          </p:nvPr>
        </p:nvSpPr>
        <p:spPr>
          <a:xfrm>
            <a:off x="971600" y="6309320"/>
            <a:ext cx="7415683" cy="387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spcBef>
                <a:spcPts val="360"/>
              </a:spcBef>
              <a:spcAft>
                <a:spcPts val="0"/>
              </a:spcAft>
              <a:buClr>
                <a:srgbClr val="7F7F7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CF631F8F-B389-413F-8CDA-3A33A15E0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66" b="8072"/>
          <a:stretch/>
        </p:blipFill>
        <p:spPr>
          <a:xfrm>
            <a:off x="4471682" y="468973"/>
            <a:ext cx="4498170" cy="280826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2929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ogo only page">
  <p:cSld name="BASIC logo only p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ogo only page">
  <p:cSld name="BASIC logo only pag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3901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page">
  <p:cSld name="BASIC title pag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 t="4445" b="8879"/>
          <a:stretch/>
        </p:blipFill>
        <p:spPr>
          <a:xfrm>
            <a:off x="4502162" y="476672"/>
            <a:ext cx="4498170" cy="2792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A52477-2E14-4E7B-A25C-C2EA9B8CF6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566" b="8072"/>
          <a:stretch/>
        </p:blipFill>
        <p:spPr>
          <a:xfrm>
            <a:off x="4471682" y="468973"/>
            <a:ext cx="4498170" cy="280826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3530812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ext 2 columns">
  <p:cSld name="CONTENT text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457200" y="1368000"/>
            <a:ext cx="410368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716016" y="1368000"/>
            <a:ext cx="4104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9261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582863"/>
            <a:ext cx="40386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582863"/>
            <a:ext cx="40386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2313-18A1-D743-9A5E-9B80A8B51306}" type="datetime3">
              <a:rPr lang="nl-NL" smtClean="0"/>
              <a:t>29/3/22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90DA-DAA5-B345-AE2C-47268A2215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47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46D-7CAD-2844-963C-CF4CB9594580}" type="datetime3">
              <a:rPr lang="nl-NL" smtClean="0"/>
              <a:t>29/3/22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90DA-DAA5-B345-AE2C-47268A2215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91426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e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1662113"/>
            <a:ext cx="8321455" cy="3095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styles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009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title page">
  <p:cSld name="BASIC title pag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ctrTitle"/>
          </p:nvPr>
        </p:nvSpPr>
        <p:spPr>
          <a:xfrm>
            <a:off x="685800" y="3501008"/>
            <a:ext cx="7772400" cy="794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" name="Google Shape;29;p6"/>
          <p:cNvPicPr preferRelativeResize="0"/>
          <p:nvPr/>
        </p:nvPicPr>
        <p:blipFill rotWithShape="1">
          <a:blip r:embed="rId2">
            <a:alphaModFix/>
          </a:blip>
          <a:srcRect t="4445" b="8879"/>
          <a:stretch/>
        </p:blipFill>
        <p:spPr>
          <a:xfrm>
            <a:off x="4502162" y="476672"/>
            <a:ext cx="4498170" cy="2792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1A52477-2E14-4E7B-A25C-C2EA9B8CF6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4566" b="8072"/>
          <a:stretch/>
        </p:blipFill>
        <p:spPr>
          <a:xfrm>
            <a:off x="4471682" y="468973"/>
            <a:ext cx="4498170" cy="280826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ext 2 columns">
  <p:cSld name="CONTENT text 2 column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457200" y="1368000"/>
            <a:ext cx="4103687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2"/>
          </p:nvPr>
        </p:nvSpPr>
        <p:spPr>
          <a:xfrm>
            <a:off x="4716016" y="1368000"/>
            <a:ext cx="4104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9072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2582863"/>
            <a:ext cx="40386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2582863"/>
            <a:ext cx="40386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E2313-18A1-D743-9A5E-9B80A8B51306}" type="datetime3">
              <a:rPr lang="nl-NL" smtClean="0"/>
              <a:t>29/3/22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90DA-DAA5-B345-AE2C-47268A2215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903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A546D-7CAD-2844-963C-CF4CB9594580}" type="datetime3">
              <a:rPr lang="nl-NL" smtClean="0"/>
              <a:t>29/3/22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90DA-DAA5-B345-AE2C-47268A2215A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5656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e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413" y="1662113"/>
            <a:ext cx="8321455" cy="3095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nl-NL"/>
              <a:t>Click </a:t>
            </a:r>
            <a:r>
              <a:rPr lang="nl-NL" err="1"/>
              <a:t>to</a:t>
            </a:r>
            <a:r>
              <a:rPr lang="nl-NL"/>
              <a:t> </a:t>
            </a:r>
            <a:r>
              <a:rPr lang="nl-NL" err="1"/>
              <a:t>edit</a:t>
            </a:r>
            <a:r>
              <a:rPr lang="nl-NL"/>
              <a:t> Master </a:t>
            </a:r>
            <a:r>
              <a:rPr lang="nl-NL" err="1"/>
              <a:t>text</a:t>
            </a:r>
            <a:r>
              <a:rPr lang="nl-NL"/>
              <a:t> </a:t>
            </a:r>
            <a:r>
              <a:rPr lang="nl-NL" err="1"/>
              <a:t>styles</a:t>
            </a:r>
            <a:endParaRPr lang="nl-NL"/>
          </a:p>
          <a:p>
            <a:pPr lvl="1"/>
            <a:r>
              <a:rPr lang="nl-NL"/>
              <a:t>Second level</a:t>
            </a:r>
          </a:p>
          <a:p>
            <a:pPr lvl="2"/>
            <a:r>
              <a:rPr lang="nl-NL" err="1"/>
              <a:t>Third</a:t>
            </a:r>
            <a:r>
              <a:rPr lang="nl-NL"/>
              <a:t> level</a:t>
            </a:r>
          </a:p>
          <a:p>
            <a:pPr lvl="3"/>
            <a:r>
              <a:rPr lang="nl-NL" err="1"/>
              <a:t>Fourth</a:t>
            </a:r>
            <a:r>
              <a:rPr lang="nl-NL"/>
              <a:t> level</a:t>
            </a:r>
          </a:p>
          <a:p>
            <a:pPr lvl="4"/>
            <a:r>
              <a:rPr lang="nl-NL" err="1"/>
              <a:t>Fifth</a:t>
            </a:r>
            <a:r>
              <a:rPr lang="nl-NL"/>
              <a:t>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605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ext page ok">
  <p:cSld name="CONTENT text page o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572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457200" y="1368000"/>
            <a:ext cx="8207375" cy="51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page + legend" type="objTx">
  <p:cSld name="CONTENTpage + legend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>
            <a:spLocks noGrp="1"/>
          </p:cNvSpPr>
          <p:nvPr>
            <p:ph type="title"/>
          </p:nvPr>
        </p:nvSpPr>
        <p:spPr>
          <a:xfrm>
            <a:off x="457200" y="1196752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1"/>
          </p:nvPr>
        </p:nvSpPr>
        <p:spPr>
          <a:xfrm>
            <a:off x="3575050" y="1205802"/>
            <a:ext cx="5111750" cy="4920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2"/>
          </p:nvPr>
        </p:nvSpPr>
        <p:spPr>
          <a:xfrm>
            <a:off x="457200" y="2492896"/>
            <a:ext cx="3008313" cy="3057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oogle Shape;10;p1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{5347F050-E3D2-4D8F-A351-99E4F00E3079}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1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980728" y="1093028"/>
            <a:ext cx="6117171" cy="561091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75" r:id="rId4"/>
    <p:sldLayoutId id="2147483676" r:id="rId5"/>
    <p:sldLayoutId id="2147483677" r:id="rId6"/>
    <p:sldLayoutId id="2147483678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D09D02-4127-471C-A043-9D1697885DE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616426" y="175335"/>
            <a:ext cx="1272278" cy="661771"/>
          </a:xfrm>
          <a:prstGeom prst="rect">
            <a:avLst/>
          </a:prstGeom>
        </p:spPr>
      </p:pic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aphicFrame>
        <p:nvGraphicFramePr>
          <p:cNvPr id="32" name="Google Shape;32;p7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{5347F050-E3D2-4D8F-A351-99E4F00E3079}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7"/>
          <p:cNvSpPr txBox="1"/>
          <p:nvPr/>
        </p:nvSpPr>
        <p:spPr>
          <a:xfrm>
            <a:off x="7236296" y="6528636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9" r:id="rId2"/>
    <p:sldLayoutId id="2147483660" r:id="rId3"/>
    <p:sldLayoutId id="2147483661" r:id="rId4"/>
    <p:sldLayoutId id="2147483662" r:id="rId5"/>
    <p:sldLayoutId id="214748366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8D09D02-4127-471C-A043-9D1697885DE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616426" y="175335"/>
            <a:ext cx="1272278" cy="661771"/>
          </a:xfrm>
          <a:prstGeom prst="rect">
            <a:avLst/>
          </a:prstGeom>
        </p:spPr>
      </p:pic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368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aphicFrame>
        <p:nvGraphicFramePr>
          <p:cNvPr id="32" name="Google Shape;32;p7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{5347F050-E3D2-4D8F-A351-99E4F00E3079}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468000" y="432000"/>
            <a:ext cx="8229600" cy="562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7"/>
          <p:cNvSpPr txBox="1"/>
          <p:nvPr/>
        </p:nvSpPr>
        <p:spPr>
          <a:xfrm>
            <a:off x="7236296" y="6528636"/>
            <a:ext cx="1800225" cy="284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fld id="{00000000-1234-1234-1234-123412341234}" type="slidenum">
              <a:rPr lang="en-GB"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‹nr.›</a:t>
            </a:fld>
            <a:endParaRPr sz="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924895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3" r:id="rId3"/>
    <p:sldLayoutId id="2147483684" r:id="rId4"/>
    <p:sldLayoutId id="214748368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Google Shape;10;p1"/>
          <p:cNvGraphicFramePr/>
          <p:nvPr/>
        </p:nvGraphicFramePr>
        <p:xfrm>
          <a:off x="0" y="6807656"/>
          <a:ext cx="9144000" cy="365770"/>
        </p:xfrm>
        <a:graphic>
          <a:graphicData uri="http://schemas.openxmlformats.org/drawingml/2006/table">
            <a:tbl>
              <a:tblPr firstRow="1" bandRow="1">
                <a:noFill/>
                <a:tableStyleId>{5347F050-E3D2-4D8F-A351-99E4F00E3079}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48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CB8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599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1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-1980728" y="1093028"/>
            <a:ext cx="6117171" cy="56109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95721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ctrTitle"/>
          </p:nvPr>
        </p:nvSpPr>
        <p:spPr>
          <a:xfrm>
            <a:off x="614883" y="3687821"/>
            <a:ext cx="8243982" cy="208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i-FI" sz="7200" b="1" dirty="0"/>
              <a:t>WELCOME</a:t>
            </a:r>
            <a:br>
              <a:rPr lang="fi-FI" sz="7200" b="1" dirty="0"/>
            </a:br>
            <a:r>
              <a:rPr lang="fi-FI" sz="2000" b="1" dirty="0"/>
              <a:t>Good practice event and stakeholder meeting Utrecht</a:t>
            </a:r>
            <a:br>
              <a:rPr lang="fi-FI" sz="2000" b="1" dirty="0"/>
            </a:br>
            <a:r>
              <a:rPr lang="fi-FI" sz="2000" b="1" dirty="0"/>
              <a:t>30-31 March 2022</a:t>
            </a:r>
            <a:br>
              <a:rPr lang="fi-FI" sz="2000" b="1" dirty="0"/>
            </a:br>
            <a:endParaRPr sz="7200" b="1" i="0" u="none" strike="noStrike" cap="none" dirty="0">
              <a:solidFill>
                <a:schemeClr val="dk2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05E0D-51A9-40C6-AD6A-BBB4033E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215" y="3042805"/>
            <a:ext cx="3008313" cy="476773"/>
          </a:xfrm>
        </p:spPr>
        <p:txBody>
          <a:bodyPr/>
          <a:lstStyle/>
          <a:p>
            <a:r>
              <a:rPr lang="nl-NL" dirty="0"/>
              <a:t>Goodmorning Utrecht!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9A7CCA-77B4-43F8-B895-9BF409571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690" y="2935746"/>
            <a:ext cx="3752816" cy="375281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D43DD23-6200-48D7-BED6-FB2CB5A1D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650" y="169438"/>
            <a:ext cx="3952904" cy="259615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0BDF1B4F-FAE3-4E64-8E81-FBDC32324D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742184"/>
            <a:ext cx="4070196" cy="271346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52E70DF7-2C05-48BA-B224-4FAEBC3003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168" y="483080"/>
            <a:ext cx="3886259" cy="220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38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05CCF2-58DF-41A3-AD40-94116219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Programme today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7F94D-8615-4FD3-A54F-00799E9F7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fi-FI" dirty="0"/>
          </a:p>
        </p:txBody>
      </p:sp>
      <p:graphicFrame>
        <p:nvGraphicFramePr>
          <p:cNvPr id="11" name="Tabel 11">
            <a:extLst>
              <a:ext uri="{FF2B5EF4-FFF2-40B4-BE49-F238E27FC236}">
                <a16:creationId xmlns:a16="http://schemas.microsoft.com/office/drawing/2014/main" id="{129C8228-3CD7-4A68-8D7D-EA1BEA2B4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492723"/>
              </p:ext>
            </p:extLst>
          </p:nvPr>
        </p:nvGraphicFramePr>
        <p:xfrm>
          <a:off x="1009096" y="1193374"/>
          <a:ext cx="7125808" cy="5333330"/>
        </p:xfrm>
        <a:graphic>
          <a:graphicData uri="http://schemas.openxmlformats.org/drawingml/2006/table">
            <a:tbl>
              <a:tblPr firstRow="1" bandRow="1">
                <a:tableStyleId>{5347F050-E3D2-4D8F-A351-99E4F00E3079}</a:tableStyleId>
              </a:tblPr>
              <a:tblGrid>
                <a:gridCol w="1021814">
                  <a:extLst>
                    <a:ext uri="{9D8B030D-6E8A-4147-A177-3AD203B41FA5}">
                      <a16:colId xmlns:a16="http://schemas.microsoft.com/office/drawing/2014/main" val="147762658"/>
                    </a:ext>
                  </a:extLst>
                </a:gridCol>
                <a:gridCol w="1018453">
                  <a:extLst>
                    <a:ext uri="{9D8B030D-6E8A-4147-A177-3AD203B41FA5}">
                      <a16:colId xmlns:a16="http://schemas.microsoft.com/office/drawing/2014/main" val="863882984"/>
                    </a:ext>
                  </a:extLst>
                </a:gridCol>
                <a:gridCol w="5085541">
                  <a:extLst>
                    <a:ext uri="{9D8B030D-6E8A-4147-A177-3AD203B41FA5}">
                      <a16:colId xmlns:a16="http://schemas.microsoft.com/office/drawing/2014/main" val="3706125538"/>
                    </a:ext>
                  </a:extLst>
                </a:gridCol>
              </a:tblGrid>
              <a:tr h="472179">
                <a:tc>
                  <a:txBody>
                    <a:bodyPr/>
                    <a:lstStyle/>
                    <a:p>
                      <a:r>
                        <a:rPr lang="nl-NL" dirty="0"/>
                        <a:t>9:00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9:05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Welcome and introduction to the programme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648032"/>
                  </a:ext>
                </a:extLst>
              </a:tr>
              <a:tr h="1025889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9:05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10:00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E-bus deployment in Gozo – Status Quo, Drivers and Barriers (Good Practice sharing Gozo)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b="0" i="1" dirty="0">
                          <a:solidFill>
                            <a:schemeClr val="tx1"/>
                          </a:solidFill>
                        </a:rPr>
                        <a:t>Joseph Piscopo (EcoGozo Directorate)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b="0" i="1" dirty="0">
                          <a:solidFill>
                            <a:schemeClr val="tx1"/>
                          </a:solidFill>
                        </a:rPr>
                        <a:t>Kimberlin Bartolo (Malta Public Transport)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811483"/>
                  </a:ext>
                </a:extLst>
              </a:tr>
              <a:tr h="788961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10:00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10:30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Structured approach to e-bus transition – Online (Good Practice sharing Hamburg)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b="0" i="1" dirty="0">
                          <a:solidFill>
                            <a:schemeClr val="tx1"/>
                          </a:solidFill>
                        </a:rPr>
                        <a:t>Nina Zeun (VHH)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55605"/>
                  </a:ext>
                </a:extLst>
              </a:tr>
              <a:tr h="379562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10:30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11:00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i="0" dirty="0">
                          <a:solidFill>
                            <a:schemeClr val="tx1"/>
                          </a:solidFill>
                        </a:rPr>
                        <a:t>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457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11:00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11:30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nl-N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Driver and </a:t>
                      </a:r>
                      <a:r>
                        <a:rPr kumimoji="0" lang="nl-NL" sz="14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staff</a:t>
                      </a:r>
                      <a:r>
                        <a:rPr kumimoji="0" lang="nl-NL" sz="14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 training in e-bus deployment (Good Practice sharing Turku)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nl-NL" sz="1400" b="0" i="1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cs typeface="Arial"/>
                          <a:sym typeface="Arial"/>
                        </a:rPr>
                        <a:t>Rami Wahlsten (TUAS) </a:t>
                      </a: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286537"/>
                  </a:ext>
                </a:extLst>
              </a:tr>
              <a:tr h="532057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11:30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12:00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Driverless Electric Shuttle – Online (Good Practice sharing Italy)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b="0" i="1" dirty="0">
                          <a:solidFill>
                            <a:schemeClr val="tx1"/>
                          </a:solidFill>
                        </a:rPr>
                        <a:t>Roberto Cavaliere (Merano Municipality)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891025"/>
                  </a:ext>
                </a:extLst>
              </a:tr>
              <a:tr h="551035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12:00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12:30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The procurement and operation of the e-bus fleet in Pécs (Good Practice sharing Pécs/ Paks)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b="0" i="1" dirty="0">
                          <a:solidFill>
                            <a:schemeClr val="tx1"/>
                          </a:solidFill>
                        </a:rPr>
                        <a:t>Zoltán Haász (STRIA)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768873"/>
                  </a:ext>
                </a:extLst>
              </a:tr>
              <a:tr h="472179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12:30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13:30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Lunch break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684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00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05CCF2-58DF-41A3-AD40-941162197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Programme today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57F94D-8615-4FD3-A54F-00799E9F7E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fi-FI" dirty="0"/>
          </a:p>
        </p:txBody>
      </p:sp>
      <p:graphicFrame>
        <p:nvGraphicFramePr>
          <p:cNvPr id="6" name="Tabel 11">
            <a:extLst>
              <a:ext uri="{FF2B5EF4-FFF2-40B4-BE49-F238E27FC236}">
                <a16:creationId xmlns:a16="http://schemas.microsoft.com/office/drawing/2014/main" id="{88FEB276-354D-4885-B1C6-C3546EF66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028179"/>
              </p:ext>
            </p:extLst>
          </p:nvPr>
        </p:nvGraphicFramePr>
        <p:xfrm>
          <a:off x="997983" y="1754091"/>
          <a:ext cx="7125808" cy="3112357"/>
        </p:xfrm>
        <a:graphic>
          <a:graphicData uri="http://schemas.openxmlformats.org/drawingml/2006/table">
            <a:tbl>
              <a:tblPr firstRow="1" bandRow="1">
                <a:tableStyleId>{5347F050-E3D2-4D8F-A351-99E4F00E3079}</a:tableStyleId>
              </a:tblPr>
              <a:tblGrid>
                <a:gridCol w="1021814">
                  <a:extLst>
                    <a:ext uri="{9D8B030D-6E8A-4147-A177-3AD203B41FA5}">
                      <a16:colId xmlns:a16="http://schemas.microsoft.com/office/drawing/2014/main" val="147762658"/>
                    </a:ext>
                  </a:extLst>
                </a:gridCol>
                <a:gridCol w="1018453">
                  <a:extLst>
                    <a:ext uri="{9D8B030D-6E8A-4147-A177-3AD203B41FA5}">
                      <a16:colId xmlns:a16="http://schemas.microsoft.com/office/drawing/2014/main" val="863882984"/>
                    </a:ext>
                  </a:extLst>
                </a:gridCol>
                <a:gridCol w="5085541">
                  <a:extLst>
                    <a:ext uri="{9D8B030D-6E8A-4147-A177-3AD203B41FA5}">
                      <a16:colId xmlns:a16="http://schemas.microsoft.com/office/drawing/2014/main" val="3706125538"/>
                    </a:ext>
                  </a:extLst>
                </a:gridCol>
              </a:tblGrid>
              <a:tr h="472179">
                <a:tc>
                  <a:txBody>
                    <a:bodyPr/>
                    <a:lstStyle/>
                    <a:p>
                      <a:r>
                        <a:rPr lang="nl-NL" dirty="0"/>
                        <a:t>13.30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14:00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Transfer to the municipality buildings “Stadskantoor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648032"/>
                  </a:ext>
                </a:extLst>
              </a:tr>
              <a:tr h="1025889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14:00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15:00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i="0" dirty="0">
                          <a:solidFill>
                            <a:schemeClr val="tx1"/>
                          </a:solidFill>
                        </a:rPr>
                        <a:t>Presentation on the nearby new station-area: the largest railway station in the Netherlands, the world’s biggest cycle –parking, the heart of the national public transport system, and good practice for sustainable urban area development</a:t>
                      </a:r>
                    </a:p>
                    <a:p>
                      <a:endParaRPr lang="nl-NL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811483"/>
                  </a:ext>
                </a:extLst>
              </a:tr>
              <a:tr h="445618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15:00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15:15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i="0" dirty="0">
                          <a:solidFill>
                            <a:schemeClr val="tx1"/>
                          </a:solidFill>
                        </a:rPr>
                        <a:t>Transfer back to the Driehoek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455605"/>
                  </a:ext>
                </a:extLst>
              </a:tr>
              <a:tr h="379562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15:15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16:30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b="0" i="0" dirty="0">
                          <a:solidFill>
                            <a:schemeClr val="tx1"/>
                          </a:solidFill>
                        </a:rPr>
                        <a:t>Action Plan workshop</a:t>
                      </a:r>
                    </a:p>
                    <a:p>
                      <a:endParaRPr lang="nl-NL" b="0" i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1457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bg1"/>
                          </a:solidFill>
                        </a:rPr>
                        <a:t>16:30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b="1" dirty="0">
                          <a:solidFill>
                            <a:schemeClr val="tx1"/>
                          </a:solidFill>
                        </a:rPr>
                        <a:t>16:45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nl-NL" b="0" dirty="0">
                          <a:solidFill>
                            <a:schemeClr val="tx1"/>
                          </a:solidFill>
                        </a:rPr>
                        <a:t>Closure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nl-NL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286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05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D9E43-79AD-4F1A-ABB1-C079E9DAC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Presentations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1DA29-9CDC-412F-8029-860A13B57F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a presentation you will be asked a number of questions. As a reply; would you hold up one of the three colored post-its (cards)?</a:t>
            </a:r>
          </a:p>
          <a:p>
            <a:endParaRPr lang="en-US" dirty="0"/>
          </a:p>
          <a:p>
            <a:r>
              <a:rPr lang="en-US" dirty="0"/>
              <a:t>Questions:</a:t>
            </a:r>
          </a:p>
          <a:p>
            <a:r>
              <a:rPr lang="en-US" dirty="0"/>
              <a:t>- Are you going to adopt the Good practice? </a:t>
            </a:r>
            <a:r>
              <a:rPr lang="en-US" dirty="0">
                <a:solidFill>
                  <a:srgbClr val="00B050"/>
                </a:solidFill>
              </a:rPr>
              <a:t>Green </a:t>
            </a:r>
          </a:p>
          <a:p>
            <a:r>
              <a:rPr lang="en-US" dirty="0"/>
              <a:t>- Are you going to partly adopt the Good Practice? </a:t>
            </a:r>
            <a:r>
              <a:rPr lang="en-US" dirty="0">
                <a:solidFill>
                  <a:srgbClr val="FFFF00"/>
                </a:solidFill>
              </a:rPr>
              <a:t>Yellow </a:t>
            </a:r>
          </a:p>
          <a:p>
            <a:r>
              <a:rPr lang="en-US" dirty="0"/>
              <a:t>- Can't you adopt the Good Practice? </a:t>
            </a:r>
            <a:r>
              <a:rPr lang="en-US" dirty="0">
                <a:solidFill>
                  <a:srgbClr val="FD7BE7"/>
                </a:solidFill>
              </a:rPr>
              <a:t>Pink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I will ask you then for a short explanation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6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D9E43-79AD-4F1A-ABB1-C079E9DAC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Action Plan workshop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21DA29-9CDC-412F-8029-860A13B57F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0" lang="nl-NL" sz="20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We will start all together, with a short explanation about the method of this workshop:</a:t>
            </a:r>
          </a:p>
          <a:p>
            <a:r>
              <a:rPr lang="nl-NL" sz="2000" dirty="0"/>
              <a:t>There are several billbords in the room with posters from the regions on it. They highlight the activities for the Action Plan per region</a:t>
            </a:r>
          </a:p>
          <a:p>
            <a:endParaRPr lang="nl-NL" sz="2000" dirty="0"/>
          </a:p>
          <a:p>
            <a:r>
              <a:rPr lang="nl-NL" sz="2000" dirty="0"/>
              <a:t>Next to each poster stands at least one representative from the region. With him/ her you can discuss on the actions/ Action Plan </a:t>
            </a:r>
          </a:p>
          <a:p>
            <a:r>
              <a:rPr lang="nl-NL" sz="2000" dirty="0"/>
              <a:t>This representative will summarize at the end of the workshop all the comments collected and </a:t>
            </a:r>
            <a:r>
              <a:rPr lang="nl-NL" sz="2000" dirty="0" err="1"/>
              <a:t>give</a:t>
            </a:r>
            <a:r>
              <a:rPr lang="nl-NL" sz="2000" dirty="0"/>
              <a:t> a reflection</a:t>
            </a:r>
          </a:p>
          <a:p>
            <a:endParaRPr lang="nl-NL" sz="2000" dirty="0"/>
          </a:p>
          <a:p>
            <a:r>
              <a:rPr lang="nl-NL" sz="2000" dirty="0"/>
              <a:t>So please, walk around, </a:t>
            </a:r>
            <a:r>
              <a:rPr lang="en-US" sz="2000" dirty="0"/>
              <a:t>maximum group size per billboard is 7 people</a:t>
            </a:r>
          </a:p>
          <a:p>
            <a:r>
              <a:rPr lang="en-US" sz="2000" dirty="0"/>
              <a:t>We will end all together and listen to the representatives</a:t>
            </a:r>
            <a:endParaRPr lang="nl-NL" sz="20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9796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9"/>
          <p:cNvSpPr txBox="1">
            <a:spLocks noGrp="1"/>
          </p:cNvSpPr>
          <p:nvPr>
            <p:ph type="ctrTitle"/>
          </p:nvPr>
        </p:nvSpPr>
        <p:spPr>
          <a:xfrm>
            <a:off x="614883" y="3687821"/>
            <a:ext cx="8243982" cy="208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i-FI" sz="7200" b="1" dirty="0"/>
              <a:t>The end</a:t>
            </a:r>
            <a:br>
              <a:rPr lang="fi-FI" sz="7200" b="1" dirty="0"/>
            </a:br>
            <a:r>
              <a:rPr lang="fi-FI" sz="2000" b="1" dirty="0"/>
              <a:t>Good practise event and stakeholder meeting Utrecht</a:t>
            </a:r>
            <a:br>
              <a:rPr lang="fi-FI" sz="2000" b="1" dirty="0"/>
            </a:br>
            <a:r>
              <a:rPr lang="fi-FI" sz="2000" b="1" dirty="0"/>
              <a:t>30-31 March 2022</a:t>
            </a:r>
            <a:br>
              <a:rPr lang="fi-FI" sz="2000" b="1" dirty="0"/>
            </a:br>
            <a:endParaRPr sz="7200" b="1" i="0" u="none" strike="noStrike" cap="none" dirty="0">
              <a:solidFill>
                <a:schemeClr val="dk2"/>
              </a:solidFill>
              <a:sym typeface="Arial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95CA53FD-E825-4524-AFF5-FA273D5A7A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1062" y="5866031"/>
            <a:ext cx="1786283" cy="603556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0257BC24-106B-4EAF-B9BA-4018FA8A2B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753" y="5771535"/>
            <a:ext cx="1390008" cy="79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829853"/>
      </p:ext>
    </p:extLst>
  </p:cSld>
  <p:clrMapOvr>
    <a:masterClrMapping/>
  </p:clrMapOvr>
</p:sld>
</file>

<file path=ppt/theme/theme1.xml><?xml version="1.0" encoding="utf-8"?>
<a:theme xmlns:a="http://schemas.openxmlformats.org/drawingml/2006/main" name="BASIC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 page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TENT page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ASIC">
  <a:themeElements>
    <a:clrScheme name="Interreg Europ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DC609"/>
      </a:accent1>
      <a:accent2>
        <a:srgbClr val="98C222"/>
      </a:accent2>
      <a:accent3>
        <a:srgbClr val="159960"/>
      </a:accent3>
      <a:accent4>
        <a:srgbClr val="21B7CF"/>
      </a:accent4>
      <a:accent5>
        <a:srgbClr val="000099"/>
      </a:accent5>
      <a:accent6>
        <a:srgbClr val="FFCC00"/>
      </a:accent6>
      <a:hlink>
        <a:srgbClr val="363438"/>
      </a:hlink>
      <a:folHlink>
        <a:srgbClr val="00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E10116A1345445B261378325C9FD47" ma:contentTypeVersion="31" ma:contentTypeDescription="Create a new document." ma:contentTypeScope="" ma:versionID="79a4963b1cc9f207d4fae5fbeb2c76b8">
  <xsd:schema xmlns:xsd="http://www.w3.org/2001/XMLSchema" xmlns:xs="http://www.w3.org/2001/XMLSchema" xmlns:p="http://schemas.microsoft.com/office/2006/metadata/properties" xmlns:ns2="2b638e1f-afd0-4d25-9cac-e6af3a7e9f8c" xmlns:ns3="d18d772e-1f43-4b93-b2a0-aa2cba3a5aea" targetNamespace="http://schemas.microsoft.com/office/2006/metadata/properties" ma:root="true" ma:fieldsID="8d3e05e8f4f41bbac0988d2c8bafe651" ns2:_="" ns3:_="">
    <xsd:import namespace="2b638e1f-afd0-4d25-9cac-e6af3a7e9f8c"/>
    <xsd:import namespace="d18d772e-1f43-4b93-b2a0-aa2cba3a5aea"/>
    <xsd:element name="properties">
      <xsd:complexType>
        <xsd:sequence>
          <xsd:element name="documentManagement">
            <xsd:complexType>
              <xsd:all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Leaders" minOccurs="0"/>
                <xsd:element ref="ns2:Members" minOccurs="0"/>
                <xsd:element ref="ns2:Member_Groups" minOccurs="0"/>
                <xsd:element ref="ns2:Distribution_Groups" minOccurs="0"/>
                <xsd:element ref="ns2:LMS_Mappings" minOccurs="0"/>
                <xsd:element ref="ns2:Invited_Leaders" minOccurs="0"/>
                <xsd:element ref="ns2:Invited_Members" minOccurs="0"/>
                <xsd:element ref="ns2:Self_Registration_Enabled" minOccurs="0"/>
                <xsd:element ref="ns2:Has_Leaders_Only_SectionGroup" minOccurs="0"/>
                <xsd:element ref="ns2:Is_Collaboration_Space_Locked" minOccurs="0"/>
                <xsd:element ref="ns2:IsNotebookLocked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638e1f-afd0-4d25-9cac-e6af3a7e9f8c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CultureName" ma:index="10" nillable="true" ma:displayName="Culture Name" ma:internalName="CultureName">
      <xsd:simpleType>
        <xsd:restriction base="dms:Text"/>
      </xsd:simpleType>
    </xsd:element>
    <xsd:element name="AppVersion" ma:index="11" nillable="true" ma:displayName="App Version" ma:internalName="AppVersion">
      <xsd:simpleType>
        <xsd:restriction base="dms:Text"/>
      </xsd:simpleType>
    </xsd:element>
    <xsd:element name="TeamsChannelId" ma:index="12" nillable="true" ma:displayName="Teams Channel Id" ma:internalName="TeamsChannelId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4" nillable="true" ma:displayName="Math Settings" ma:internalName="Math_Settings">
      <xsd:simpleType>
        <xsd:restriction base="dms:Text"/>
      </xsd:simple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6" nillable="true" ma:displayName="Templates" ma:internalName="Templates">
      <xsd:simpleType>
        <xsd:restriction base="dms:Note">
          <xsd:maxLength value="255"/>
        </xsd:restriction>
      </xsd:simpleType>
    </xsd:element>
    <xsd:element name="Leaders" ma:index="1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0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1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Leaders" ma:index="22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23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Leaders_Only_SectionGroup" ma:index="25" nillable="true" ma:displayName="Has Leaders Only SectionGroup" ma:internalName="Has_Leaders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d772e-1f43-4b93-b2a0-aa2cba3a5aea" elementFormDefault="qualified">
    <xsd:import namespace="http://schemas.microsoft.com/office/2006/documentManagement/types"/>
    <xsd:import namespace="http://schemas.microsoft.com/office/infopath/2007/PartnerControls"/>
    <xsd:element name="SharedWithUsers" ma:index="3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stribution_Groups xmlns="2b638e1f-afd0-4d25-9cac-e6af3a7e9f8c" xsi:nil="true"/>
    <Math_Settings xmlns="2b638e1f-afd0-4d25-9cac-e6af3a7e9f8c" xsi:nil="true"/>
    <Members xmlns="2b638e1f-afd0-4d25-9cac-e6af3a7e9f8c">
      <UserInfo>
        <DisplayName/>
        <AccountId xsi:nil="true"/>
        <AccountType/>
      </UserInfo>
    </Members>
    <Is_Collaboration_Space_Locked xmlns="2b638e1f-afd0-4d25-9cac-e6af3a7e9f8c" xsi:nil="true"/>
    <NotebookType xmlns="2b638e1f-afd0-4d25-9cac-e6af3a7e9f8c" xsi:nil="true"/>
    <Invited_Leaders xmlns="2b638e1f-afd0-4d25-9cac-e6af3a7e9f8c" xsi:nil="true"/>
    <IsNotebookLocked xmlns="2b638e1f-afd0-4d25-9cac-e6af3a7e9f8c" xsi:nil="true"/>
    <FolderType xmlns="2b638e1f-afd0-4d25-9cac-e6af3a7e9f8c" xsi:nil="true"/>
    <Owner xmlns="2b638e1f-afd0-4d25-9cac-e6af3a7e9f8c">
      <UserInfo>
        <DisplayName/>
        <AccountId xsi:nil="true"/>
        <AccountType/>
      </UserInfo>
    </Owner>
    <Leaders xmlns="2b638e1f-afd0-4d25-9cac-e6af3a7e9f8c">
      <UserInfo>
        <DisplayName/>
        <AccountId xsi:nil="true"/>
        <AccountType/>
      </UserInfo>
    </Leaders>
    <TeamsChannelId xmlns="2b638e1f-afd0-4d25-9cac-e6af3a7e9f8c" xsi:nil="true"/>
    <Has_Leaders_Only_SectionGroup xmlns="2b638e1f-afd0-4d25-9cac-e6af3a7e9f8c" xsi:nil="true"/>
    <LMS_Mappings xmlns="2b638e1f-afd0-4d25-9cac-e6af3a7e9f8c" xsi:nil="true"/>
    <CultureName xmlns="2b638e1f-afd0-4d25-9cac-e6af3a7e9f8c" xsi:nil="true"/>
    <Templates xmlns="2b638e1f-afd0-4d25-9cac-e6af3a7e9f8c" xsi:nil="true"/>
    <Member_Groups xmlns="2b638e1f-afd0-4d25-9cac-e6af3a7e9f8c">
      <UserInfo>
        <DisplayName/>
        <AccountId xsi:nil="true"/>
        <AccountType/>
      </UserInfo>
    </Member_Groups>
    <Self_Registration_Enabled xmlns="2b638e1f-afd0-4d25-9cac-e6af3a7e9f8c" xsi:nil="true"/>
    <DefaultSectionNames xmlns="2b638e1f-afd0-4d25-9cac-e6af3a7e9f8c" xsi:nil="true"/>
    <Invited_Members xmlns="2b638e1f-afd0-4d25-9cac-e6af3a7e9f8c" xsi:nil="true"/>
    <AppVersion xmlns="2b638e1f-afd0-4d25-9cac-e6af3a7e9f8c" xsi:nil="true"/>
  </documentManagement>
</p:properties>
</file>

<file path=customXml/itemProps1.xml><?xml version="1.0" encoding="utf-8"?>
<ds:datastoreItem xmlns:ds="http://schemas.openxmlformats.org/officeDocument/2006/customXml" ds:itemID="{EA319CBE-B0F2-41AD-8408-1DF978C6FB6F}"/>
</file>

<file path=customXml/itemProps2.xml><?xml version="1.0" encoding="utf-8"?>
<ds:datastoreItem xmlns:ds="http://schemas.openxmlformats.org/officeDocument/2006/customXml" ds:itemID="{6980423F-FB86-4517-9203-D024C6E10A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52CCD5-C6C9-4973-AB9B-BA37D0D17788}">
  <ds:schemaRefs>
    <ds:schemaRef ds:uri="2b638e1f-afd0-4d25-9cac-e6af3a7e9f8c"/>
    <ds:schemaRef ds:uri="d18d772e-1f43-4b93-b2a0-aa2cba3a5aea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</TotalTime>
  <Words>419</Words>
  <Application>Microsoft Office PowerPoint</Application>
  <PresentationFormat>Diavoorstelling (4:3)</PresentationFormat>
  <Paragraphs>71</Paragraphs>
  <Slides>7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Diatitels</vt:lpstr>
      </vt:variant>
      <vt:variant>
        <vt:i4>7</vt:i4>
      </vt:variant>
    </vt:vector>
  </HeadingPairs>
  <TitlesOfParts>
    <vt:vector size="15" baseType="lpstr">
      <vt:lpstr>Arial</vt:lpstr>
      <vt:lpstr>Calibri</vt:lpstr>
      <vt:lpstr>Courier New</vt:lpstr>
      <vt:lpstr>Noto Sans Symbols</vt:lpstr>
      <vt:lpstr>BASIC</vt:lpstr>
      <vt:lpstr>CONTENT page</vt:lpstr>
      <vt:lpstr>1_CONTENT page</vt:lpstr>
      <vt:lpstr>1_BASIC</vt:lpstr>
      <vt:lpstr>WELCOME Good practice event and stakeholder meeting Utrecht 30-31 March 2022 </vt:lpstr>
      <vt:lpstr>Goodmorning Utrecht!</vt:lpstr>
      <vt:lpstr>Programme today</vt:lpstr>
      <vt:lpstr>Programme today</vt:lpstr>
      <vt:lpstr>Presentations</vt:lpstr>
      <vt:lpstr>Action Plan workshop</vt:lpstr>
      <vt:lpstr>The end Good practise event and stakeholder meeting Utrecht 30-31 March 2022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Aho Jassi</dc:creator>
  <cp:lastModifiedBy>Marjoke de Boer</cp:lastModifiedBy>
  <cp:revision>6</cp:revision>
  <dcterms:modified xsi:type="dcterms:W3CDTF">2022-03-29T13:41:56Z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0x010100A0E10116A1345445B261378325C9FD47</vt:lpwstr>
  </property>
</Properties>
</file>