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3.xml" ContentType="application/vnd.openxmlformats-officedocument.presentationml.slide+xml"/>
  <Override PartName="/ppt/slideMasters/slideMaster4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4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sldIdLst>
    <p:sldId id="256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6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ustomXml" Target="../customXml/item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685800" y="3344400"/>
            <a:ext cx="7772040" cy="3682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subTitle"/>
          </p:nvPr>
        </p:nvSpPr>
        <p:spPr>
          <a:xfrm>
            <a:off x="685800" y="3344400"/>
            <a:ext cx="7772040" cy="3682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subTitle"/>
          </p:nvPr>
        </p:nvSpPr>
        <p:spPr>
          <a:xfrm>
            <a:off x="685800" y="3344400"/>
            <a:ext cx="7772040" cy="3682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685800" y="3344400"/>
            <a:ext cx="7772040" cy="3682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1"/>
          <p:cNvGraphicFramePr/>
          <p:nvPr/>
        </p:nvGraphicFramePr>
        <p:xfrm>
          <a:off x="0" y="6807600"/>
          <a:ext cx="9144000" cy="365760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776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FDC609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1CB8CF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15996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98C2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Google Shape;11;p1"/>
          <p:cNvPicPr/>
          <p:nvPr/>
        </p:nvPicPr>
        <p:blipFill>
          <a:blip r:embed="rId14"/>
          <a:stretch/>
        </p:blipFill>
        <p:spPr>
          <a:xfrm>
            <a:off x="-1980720" y="1092960"/>
            <a:ext cx="6116760" cy="5610600"/>
          </a:xfrm>
          <a:prstGeom prst="rect">
            <a:avLst/>
          </a:prstGeom>
          <a:ln>
            <a:noFill/>
          </a:ln>
        </p:spPr>
      </p:pic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933480" y="4725000"/>
            <a:ext cx="7272000" cy="215640"/>
          </a:xfrm>
          <a:prstGeom prst="rect">
            <a:avLst/>
          </a:prstGeom>
        </p:spPr>
        <p:txBody>
          <a:bodyPr tIns="91440" bIns="91440">
            <a:noAutofit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933480" y="5157360"/>
            <a:ext cx="7272000" cy="215640"/>
          </a:xfrm>
          <a:prstGeom prst="rect">
            <a:avLst/>
          </a:prstGeom>
        </p:spPr>
        <p:txBody>
          <a:bodyPr tIns="91440" bIns="91440">
            <a:noAutofit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" name="PlaceHolder 4"/>
          <p:cNvSpPr>
            <a:spLocks noGrp="1"/>
          </p:cNvSpPr>
          <p:nvPr>
            <p:ph type="body"/>
          </p:nvPr>
        </p:nvSpPr>
        <p:spPr>
          <a:xfrm>
            <a:off x="933480" y="5589360"/>
            <a:ext cx="7272000" cy="215640"/>
          </a:xfrm>
          <a:prstGeom prst="rect">
            <a:avLst/>
          </a:prstGeom>
        </p:spPr>
        <p:txBody>
          <a:bodyPr tIns="91440" bIns="91440">
            <a:noAutofit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5" name="PlaceHolder 5"/>
          <p:cNvSpPr>
            <a:spLocks noGrp="1"/>
          </p:cNvSpPr>
          <p:nvPr>
            <p:ph type="title"/>
          </p:nvPr>
        </p:nvSpPr>
        <p:spPr>
          <a:xfrm>
            <a:off x="685800" y="3501000"/>
            <a:ext cx="7772040" cy="794160"/>
          </a:xfrm>
          <a:prstGeom prst="rect">
            <a:avLst/>
          </a:prstGeom>
        </p:spPr>
        <p:txBody>
          <a:bodyPr tIns="91440" bIns="91440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6"/>
          <p:cNvSpPr>
            <a:spLocks noGrp="1"/>
          </p:cNvSpPr>
          <p:nvPr>
            <p:ph type="body"/>
          </p:nvPr>
        </p:nvSpPr>
        <p:spPr>
          <a:xfrm>
            <a:off x="971640" y="6309360"/>
            <a:ext cx="7415280" cy="387000"/>
          </a:xfrm>
          <a:prstGeom prst="rect">
            <a:avLst/>
          </a:prstGeom>
        </p:spPr>
        <p:txBody>
          <a:bodyPr tIns="91440" bIns="91440">
            <a:noAutofit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pic>
        <p:nvPicPr>
          <p:cNvPr id="7" name="Picture 2"/>
          <p:cNvPicPr/>
          <p:nvPr/>
        </p:nvPicPr>
        <p:blipFill>
          <a:blip r:embed="rId15"/>
          <a:srcRect t="4566" b="8071"/>
          <a:stretch/>
        </p:blipFill>
        <p:spPr>
          <a:xfrm>
            <a:off x="4471560" y="469080"/>
            <a:ext cx="4497840" cy="2808000"/>
          </a:xfrm>
          <a:prstGeom prst="rect">
            <a:avLst/>
          </a:prstGeom>
          <a:ln w="3816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9"/>
          <p:cNvPicPr/>
          <p:nvPr/>
        </p:nvPicPr>
        <p:blipFill>
          <a:blip r:embed="rId14"/>
          <a:stretch/>
        </p:blipFill>
        <p:spPr>
          <a:xfrm>
            <a:off x="7616520" y="175320"/>
            <a:ext cx="1271880" cy="661320"/>
          </a:xfrm>
          <a:prstGeom prst="rect">
            <a:avLst/>
          </a:prstGeom>
          <a:ln>
            <a:noFill/>
          </a:ln>
        </p:spPr>
      </p:pic>
      <p:graphicFrame>
        <p:nvGraphicFramePr>
          <p:cNvPr id="45" name="Table 1"/>
          <p:cNvGraphicFramePr/>
          <p:nvPr/>
        </p:nvGraphicFramePr>
        <p:xfrm>
          <a:off x="0" y="6807600"/>
          <a:ext cx="9144000" cy="365760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776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1CB8CF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15996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98C2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6" name="CustomShape 2"/>
          <p:cNvSpPr/>
          <p:nvPr/>
        </p:nvSpPr>
        <p:spPr>
          <a:xfrm>
            <a:off x="7236360" y="6528600"/>
            <a:ext cx="1800000" cy="28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fld id="{F9071FDE-95E4-4A12-9750-AEF1DC9D3CD7}" type="slidenum">
              <a:rPr lang="en-US" sz="900" b="0" strike="noStrike" spc="-1">
                <a:solidFill>
                  <a:srgbClr val="000000"/>
                </a:solidFill>
                <a:latin typeface="Arial"/>
                <a:ea typeface="Arial"/>
              </a:rPr>
              <a:t>‹nr.›</a:t>
            </a:fld>
            <a:endParaRPr lang="en-US" sz="900" b="0" strike="noStrike" spc="-1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title"/>
          </p:nvPr>
        </p:nvSpPr>
        <p:spPr>
          <a:xfrm>
            <a:off x="457200" y="432000"/>
            <a:ext cx="8229240" cy="56160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 algn="ctr"/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457200" y="1368000"/>
            <a:ext cx="8206920" cy="5182920"/>
          </a:xfrm>
          <a:prstGeom prst="rect">
            <a:avLst/>
          </a:prstGeom>
        </p:spPr>
        <p:txBody>
          <a:bodyPr tIns="91440" bIns="91440">
            <a:noAutofit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9"/>
          <p:cNvPicPr/>
          <p:nvPr/>
        </p:nvPicPr>
        <p:blipFill>
          <a:blip r:embed="rId14"/>
          <a:stretch/>
        </p:blipFill>
        <p:spPr>
          <a:xfrm>
            <a:off x="7616520" y="175320"/>
            <a:ext cx="1271880" cy="661320"/>
          </a:xfrm>
          <a:prstGeom prst="rect">
            <a:avLst/>
          </a:prstGeom>
          <a:ln>
            <a:noFill/>
          </a:ln>
        </p:spPr>
      </p:pic>
      <p:graphicFrame>
        <p:nvGraphicFramePr>
          <p:cNvPr id="86" name="Table 1"/>
          <p:cNvGraphicFramePr/>
          <p:nvPr/>
        </p:nvGraphicFramePr>
        <p:xfrm>
          <a:off x="0" y="6807600"/>
          <a:ext cx="9144000" cy="365760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776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1CB8CF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15996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98C2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7" name="CustomShape 2"/>
          <p:cNvSpPr/>
          <p:nvPr/>
        </p:nvSpPr>
        <p:spPr>
          <a:xfrm>
            <a:off x="7236360" y="6528600"/>
            <a:ext cx="1800000" cy="28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fld id="{FC39D577-B48A-462A-A1E4-40F860283AA6}" type="slidenum">
              <a:rPr lang="en-US" sz="900" b="0" strike="noStrike" spc="-1">
                <a:solidFill>
                  <a:srgbClr val="000000"/>
                </a:solidFill>
                <a:latin typeface="Arial"/>
                <a:ea typeface="Arial"/>
              </a:rPr>
              <a:t>‹nr.›</a:t>
            </a:fld>
            <a:endParaRPr lang="en-US" sz="900" b="0" strike="noStrike" spc="-1"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</p:spPr>
        <p:txBody>
          <a:bodyPr tIns="91440" bIns="91440">
            <a:noAutofit/>
          </a:bodyPr>
          <a:lstStyle/>
          <a:p>
            <a:pPr algn="ctr"/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9" name="PlaceHolder 4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</p:spPr>
        <p:txBody>
          <a:bodyPr tIns="91440" bIns="91440" anchor="b">
            <a:noAutofit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6" name="Table 1"/>
          <p:cNvGraphicFramePr/>
          <p:nvPr/>
        </p:nvGraphicFramePr>
        <p:xfrm>
          <a:off x="0" y="6807600"/>
          <a:ext cx="9143640" cy="154440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776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FDC609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1CB8CF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15996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solidFill>
                      <a:srgbClr val="98C2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7" name="Google Shape;11;p1"/>
          <p:cNvPicPr/>
          <p:nvPr/>
        </p:nvPicPr>
        <p:blipFill>
          <a:blip r:embed="rId14"/>
          <a:stretch/>
        </p:blipFill>
        <p:spPr>
          <a:xfrm>
            <a:off x="-1980720" y="1092960"/>
            <a:ext cx="6116760" cy="5610600"/>
          </a:xfrm>
          <a:prstGeom prst="rect">
            <a:avLst/>
          </a:prstGeom>
          <a:ln>
            <a:noFill/>
          </a:ln>
        </p:spPr>
      </p:pic>
      <p:sp>
        <p:nvSpPr>
          <p:cNvPr id="128" name="PlaceHolder 2"/>
          <p:cNvSpPr>
            <a:spLocks noGrp="1"/>
          </p:cNvSpPr>
          <p:nvPr>
            <p:ph type="title"/>
          </p:nvPr>
        </p:nvSpPr>
        <p:spPr>
          <a:xfrm>
            <a:off x="685800" y="3344400"/>
            <a:ext cx="7772040" cy="794160"/>
          </a:xfrm>
          <a:prstGeom prst="rect">
            <a:avLst/>
          </a:prstGeom>
        </p:spPr>
        <p:txBody>
          <a:bodyPr tIns="91440" bIns="91440">
            <a:no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CustomShape 3"/>
          <p:cNvSpPr/>
          <p:nvPr/>
        </p:nvSpPr>
        <p:spPr>
          <a:xfrm>
            <a:off x="5724000" y="6165360"/>
            <a:ext cx="2808000" cy="43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1600" b="1" i="1" strike="noStrike" spc="-1">
                <a:solidFill>
                  <a:srgbClr val="595959"/>
                </a:solidFill>
                <a:latin typeface="Arial"/>
                <a:ea typeface="Arial"/>
              </a:rPr>
              <a:t>Project smedia</a:t>
            </a:r>
            <a:endParaRPr lang="en-US" sz="1600" b="0" strike="noStrike" spc="-1">
              <a:latin typeface="Arial"/>
            </a:endParaRPr>
          </a:p>
        </p:txBody>
      </p:sp>
      <p:pic>
        <p:nvPicPr>
          <p:cNvPr id="130" name="Google Shape;24;p4"/>
          <p:cNvPicPr/>
          <p:nvPr/>
        </p:nvPicPr>
        <p:blipFill>
          <a:blip r:embed="rId15"/>
          <a:stretch/>
        </p:blipFill>
        <p:spPr>
          <a:xfrm>
            <a:off x="5508000" y="6165360"/>
            <a:ext cx="1308600" cy="345240"/>
          </a:xfrm>
          <a:prstGeom prst="rect">
            <a:avLst/>
          </a:prstGeom>
          <a:ln>
            <a:noFill/>
          </a:ln>
        </p:spPr>
      </p:pic>
      <p:pic>
        <p:nvPicPr>
          <p:cNvPr id="131" name="Google Shape;25;p4"/>
          <p:cNvPicPr/>
          <p:nvPr/>
        </p:nvPicPr>
        <p:blipFill>
          <a:blip r:embed="rId16"/>
          <a:srcRect t="4442" b="8884"/>
          <a:stretch/>
        </p:blipFill>
        <p:spPr>
          <a:xfrm>
            <a:off x="4502160" y="476640"/>
            <a:ext cx="4497840" cy="2792520"/>
          </a:xfrm>
          <a:prstGeom prst="rect">
            <a:avLst/>
          </a:prstGeom>
          <a:ln>
            <a:noFill/>
          </a:ln>
        </p:spPr>
      </p:pic>
      <p:pic>
        <p:nvPicPr>
          <p:cNvPr id="132" name="Picture 7"/>
          <p:cNvPicPr/>
          <p:nvPr/>
        </p:nvPicPr>
        <p:blipFill>
          <a:blip r:embed="rId17"/>
          <a:srcRect t="4566" b="8071"/>
          <a:stretch/>
        </p:blipFill>
        <p:spPr>
          <a:xfrm>
            <a:off x="4471560" y="469080"/>
            <a:ext cx="4497840" cy="2808000"/>
          </a:xfrm>
          <a:prstGeom prst="rect">
            <a:avLst/>
          </a:prstGeom>
          <a:ln w="38160">
            <a:noFill/>
          </a:ln>
        </p:spPr>
      </p:pic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933480" y="4986360"/>
            <a:ext cx="7272000" cy="215640"/>
          </a:xfrm>
          <a:prstGeom prst="rect">
            <a:avLst/>
          </a:prstGeom>
          <a:noFill/>
          <a:ln>
            <a:noFill/>
          </a:ln>
        </p:spPr>
        <p:txBody>
          <a:bodyPr tIns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1" strike="noStrike" spc="-1">
                <a:solidFill>
                  <a:srgbClr val="000000"/>
                </a:solidFill>
                <a:latin typeface="Arial"/>
                <a:ea typeface="Arial"/>
              </a:rPr>
              <a:t>Roberto Cavaliere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TextShape 2"/>
          <p:cNvSpPr txBox="1"/>
          <p:nvPr/>
        </p:nvSpPr>
        <p:spPr>
          <a:xfrm>
            <a:off x="933480" y="5418360"/>
            <a:ext cx="7272000" cy="215640"/>
          </a:xfrm>
          <a:prstGeom prst="rect">
            <a:avLst/>
          </a:prstGeom>
          <a:noFill/>
          <a:ln>
            <a:noFill/>
          </a:ln>
        </p:spPr>
        <p:txBody>
          <a:bodyPr tIns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"/>
              </a:rPr>
              <a:t>Tech Transfer Digital, NOI Techpark Südtirol / Alto Adige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TextShape 3"/>
          <p:cNvSpPr txBox="1"/>
          <p:nvPr/>
        </p:nvSpPr>
        <p:spPr>
          <a:xfrm>
            <a:off x="933480" y="5850360"/>
            <a:ext cx="7272000" cy="215640"/>
          </a:xfrm>
          <a:prstGeom prst="rect">
            <a:avLst/>
          </a:prstGeom>
          <a:noFill/>
          <a:ln>
            <a:noFill/>
          </a:ln>
        </p:spPr>
        <p:txBody>
          <a:bodyPr tIns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1F497D"/>
                </a:solidFill>
                <a:latin typeface="Calibri"/>
                <a:ea typeface="Calibri"/>
              </a:rPr>
              <a:t>r.cavaliere@noi.bz.it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TextShape 4"/>
          <p:cNvSpPr txBox="1"/>
          <p:nvPr/>
        </p:nvSpPr>
        <p:spPr>
          <a:xfrm>
            <a:off x="683640" y="3324240"/>
            <a:ext cx="7772040" cy="154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1F497D"/>
                </a:solidFill>
                <a:latin typeface="Arial"/>
                <a:ea typeface="Arial"/>
              </a:rPr>
              <a:t>Improving urban mobility through self-driving vehicle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TextShape 5"/>
          <p:cNvSpPr txBox="1"/>
          <p:nvPr/>
        </p:nvSpPr>
        <p:spPr>
          <a:xfrm>
            <a:off x="971640" y="6309360"/>
            <a:ext cx="7415280" cy="387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1800" b="0" strike="noStrike" spc="-1">
                <a:solidFill>
                  <a:srgbClr val="7F7F7F"/>
                </a:solidFill>
                <a:latin typeface="Arial"/>
                <a:ea typeface="Arial"/>
              </a:rPr>
              <a:t>30-31 March, 2022 – Good Practice Event, Utrecht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Shape 1"/>
          <p:cNvSpPr txBox="1"/>
          <p:nvPr/>
        </p:nvSpPr>
        <p:spPr>
          <a:xfrm>
            <a:off x="346680" y="582840"/>
            <a:ext cx="8229240" cy="56160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800" b="0" strike="noStrike" spc="-1">
                <a:solidFill>
                  <a:srgbClr val="1F497D"/>
                </a:solidFill>
                <a:latin typeface="Arial"/>
                <a:ea typeface="Arial"/>
              </a:rPr>
              <a:t>Additional organizational aspects</a:t>
            </a:r>
            <a:endParaRPr lang="en-US" sz="3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3" name="Grafik 5"/>
          <p:cNvPicPr/>
          <p:nvPr/>
        </p:nvPicPr>
        <p:blipFill>
          <a:blip r:embed="rId2"/>
          <a:stretch/>
        </p:blipFill>
        <p:spPr>
          <a:xfrm>
            <a:off x="5325480" y="1316160"/>
            <a:ext cx="3536640" cy="2652480"/>
          </a:xfrm>
          <a:prstGeom prst="rect">
            <a:avLst/>
          </a:prstGeom>
          <a:ln>
            <a:noFill/>
          </a:ln>
        </p:spPr>
      </p:pic>
      <p:pic>
        <p:nvPicPr>
          <p:cNvPr id="214" name="Grafik 8"/>
          <p:cNvPicPr/>
          <p:nvPr/>
        </p:nvPicPr>
        <p:blipFill>
          <a:blip r:embed="rId3"/>
          <a:stretch/>
        </p:blipFill>
        <p:spPr>
          <a:xfrm rot="5400000">
            <a:off x="-102240" y="3597840"/>
            <a:ext cx="3593520" cy="2694960"/>
          </a:xfrm>
          <a:prstGeom prst="rect">
            <a:avLst/>
          </a:prstGeom>
          <a:ln>
            <a:noFill/>
          </a:ln>
        </p:spPr>
      </p:pic>
      <p:sp>
        <p:nvSpPr>
          <p:cNvPr id="215" name="TextShape 2"/>
          <p:cNvSpPr txBox="1"/>
          <p:nvPr/>
        </p:nvSpPr>
        <p:spPr>
          <a:xfrm>
            <a:off x="180720" y="1324440"/>
            <a:ext cx="5144400" cy="1682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79"/>
              </a:spcBef>
            </a:pPr>
            <a:r>
              <a:rPr lang="en-US" sz="2000" b="1" strike="noStrike" spc="-1">
                <a:solidFill>
                  <a:srgbClr val="000000"/>
                </a:solidFill>
                <a:latin typeface="Arial"/>
                <a:ea typeface="Arial"/>
              </a:rPr>
              <a:t>Vehicle charging and secure parking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"/>
              </a:rPr>
              <a:t>: at a depot of a local PTO (charging at night). To be highlighted: transport of shuttle through a tow truck before and after the daily service execution!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CustomShape 3"/>
          <p:cNvSpPr/>
          <p:nvPr/>
        </p:nvSpPr>
        <p:spPr>
          <a:xfrm>
            <a:off x="3042000" y="3934080"/>
            <a:ext cx="6101640" cy="25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79"/>
              </a:spcBef>
            </a:pPr>
            <a:r>
              <a:rPr lang="en-US" sz="2000" b="1" strike="noStrike" spc="-1">
                <a:solidFill>
                  <a:srgbClr val="000000"/>
                </a:solidFill>
                <a:latin typeface="Arial"/>
                <a:ea typeface="Arial"/>
              </a:rPr>
              <a:t>Route mapping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"/>
              </a:rPr>
              <a:t>: in order to ensure the proper functioning, the vehicle needs to “study” the route in advance. This is carried out through a </a:t>
            </a:r>
            <a:r>
              <a:rPr lang="en-US" sz="2000" b="1" strike="noStrike" spc="-1">
                <a:solidFill>
                  <a:srgbClr val="000000"/>
                </a:solidFill>
                <a:latin typeface="Arial"/>
                <a:ea typeface="Arial"/>
              </a:rPr>
              <a:t>high-resolution location system 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"/>
              </a:rPr>
              <a:t>→ need of installation of a GNSS antenna on a nearby roof to ensure spatial accuracy in the order of [cm]. 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"/>
              </a:rPr>
              <a:t>Very difficult to complete these operations due to many onlookers on the circuit (including journalists)!</a:t>
            </a:r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346680" y="582840"/>
            <a:ext cx="8229240" cy="56160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800" b="0" strike="noStrike" spc="-1">
                <a:solidFill>
                  <a:srgbClr val="1F497D"/>
                </a:solidFill>
                <a:latin typeface="Arial"/>
                <a:ea typeface="Arial"/>
              </a:rPr>
              <a:t>Pilot demonstration (KPIs)</a:t>
            </a:r>
            <a:endParaRPr lang="en-US" sz="3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8" name="Grafik 6"/>
          <p:cNvPicPr/>
          <p:nvPr/>
        </p:nvPicPr>
        <p:blipFill>
          <a:blip r:embed="rId2"/>
          <a:stretch/>
        </p:blipFill>
        <p:spPr>
          <a:xfrm>
            <a:off x="200880" y="1345680"/>
            <a:ext cx="5291280" cy="3527280"/>
          </a:xfrm>
          <a:prstGeom prst="rect">
            <a:avLst/>
          </a:prstGeom>
          <a:ln>
            <a:noFill/>
          </a:ln>
        </p:spPr>
      </p:pic>
      <p:pic>
        <p:nvPicPr>
          <p:cNvPr id="219" name="Grafik 9"/>
          <p:cNvPicPr/>
          <p:nvPr/>
        </p:nvPicPr>
        <p:blipFill>
          <a:blip r:embed="rId3"/>
          <a:stretch/>
        </p:blipFill>
        <p:spPr>
          <a:xfrm>
            <a:off x="3609720" y="2732400"/>
            <a:ext cx="5333040" cy="3999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Shape 1"/>
          <p:cNvSpPr txBox="1"/>
          <p:nvPr/>
        </p:nvSpPr>
        <p:spPr>
          <a:xfrm>
            <a:off x="346680" y="582840"/>
            <a:ext cx="8229240" cy="56160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800" b="0" strike="noStrike" spc="-1">
                <a:solidFill>
                  <a:srgbClr val="1F497D"/>
                </a:solidFill>
                <a:latin typeface="Arial"/>
                <a:ea typeface="Arial"/>
              </a:rPr>
              <a:t>Pilot demonstration (acceptance)</a:t>
            </a:r>
            <a:endParaRPr lang="en-US" sz="3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1" name="Grafik 6"/>
          <p:cNvPicPr/>
          <p:nvPr/>
        </p:nvPicPr>
        <p:blipFill>
          <a:blip r:embed="rId2"/>
          <a:stretch/>
        </p:blipFill>
        <p:spPr>
          <a:xfrm>
            <a:off x="180720" y="1537560"/>
            <a:ext cx="5425920" cy="4069080"/>
          </a:xfrm>
          <a:prstGeom prst="rect">
            <a:avLst/>
          </a:prstGeom>
          <a:ln>
            <a:noFill/>
          </a:ln>
        </p:spPr>
      </p:pic>
      <p:sp>
        <p:nvSpPr>
          <p:cNvPr id="222" name="CustomShape 2"/>
          <p:cNvSpPr/>
          <p:nvPr/>
        </p:nvSpPr>
        <p:spPr>
          <a:xfrm>
            <a:off x="3976920" y="2110320"/>
            <a:ext cx="4772520" cy="32101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79"/>
              </a:spcBef>
            </a:pPr>
            <a:r>
              <a:rPr lang="en-US" sz="2000" b="1" strike="noStrike" spc="-1">
                <a:solidFill>
                  <a:srgbClr val="000000"/>
                </a:solidFill>
                <a:latin typeface="Arial"/>
                <a:ea typeface="Arial"/>
              </a:rPr>
              <a:t>Interviews carried out before and after the test of the service</a:t>
            </a:r>
            <a:endParaRPr lang="en-US" sz="2000" b="0" strike="noStrike" spc="-1">
              <a:latin typeface="Arial"/>
            </a:endParaRPr>
          </a:p>
          <a:p>
            <a:pPr marL="343080" lvl="1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Noto Sans Symbols"/>
              <a:buChar char="▪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"/>
              </a:rPr>
              <a:t>543 passengers (24.5% of the total passengers) + 220 “observing” people </a:t>
            </a:r>
            <a:endParaRPr lang="en-US" sz="2000" b="0" strike="noStrike" spc="-1">
              <a:latin typeface="Arial"/>
            </a:endParaRPr>
          </a:p>
          <a:p>
            <a:pPr marL="343080" lvl="1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Noto Sans Symbols"/>
              <a:buChar char="▪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"/>
              </a:rPr>
              <a:t>Main target group represented: &gt; 50 years old (37%)</a:t>
            </a:r>
            <a:endParaRPr lang="en-US" sz="2000" b="0" strike="noStrike" spc="-1">
              <a:latin typeface="Arial"/>
            </a:endParaRPr>
          </a:p>
          <a:p>
            <a:pPr marL="343080" lvl="1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Noto Sans Symbols"/>
              <a:buChar char="▪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"/>
              </a:rPr>
              <a:t>Low trust level </a:t>
            </a:r>
            <a:r>
              <a:rPr lang="en-US" sz="2000" b="0" u="sng" strike="noStrike" spc="-1">
                <a:solidFill>
                  <a:srgbClr val="000000"/>
                </a:solidFill>
                <a:uFillTx/>
                <a:latin typeface="Arial"/>
                <a:ea typeface="Arial"/>
              </a:rPr>
              <a:t>before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"/>
              </a:rPr>
              <a:t> the test: 45.1%</a:t>
            </a:r>
            <a:endParaRPr lang="en-US" sz="2000" b="0" strike="noStrike" spc="-1">
              <a:latin typeface="Arial"/>
            </a:endParaRPr>
          </a:p>
          <a:p>
            <a:pPr marL="343080" lvl="1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Noto Sans Symbols"/>
              <a:buChar char="▪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"/>
              </a:rPr>
              <a:t> Low trust level </a:t>
            </a:r>
            <a:r>
              <a:rPr lang="en-US" sz="2000" b="0" u="sng" strike="noStrike" spc="-1">
                <a:solidFill>
                  <a:srgbClr val="000000"/>
                </a:solidFill>
                <a:uFillTx/>
                <a:latin typeface="Arial"/>
                <a:ea typeface="Arial"/>
              </a:rPr>
              <a:t>after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"/>
              </a:rPr>
              <a:t> the test: 5.1%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en-US" sz="2000" b="0" strike="noStrike" spc="-1">
              <a:latin typeface="Arial"/>
            </a:endParaRPr>
          </a:p>
        </p:txBody>
      </p:sp>
      <p:sp>
        <p:nvSpPr>
          <p:cNvPr id="223" name="CustomShape 3"/>
          <p:cNvSpPr/>
          <p:nvPr/>
        </p:nvSpPr>
        <p:spPr>
          <a:xfrm>
            <a:off x="1507320" y="5426640"/>
            <a:ext cx="7242480" cy="1145520"/>
          </a:xfrm>
          <a:prstGeom prst="rect">
            <a:avLst/>
          </a:prstGeom>
          <a:solidFill>
            <a:schemeClr val="accent2"/>
          </a:solidFill>
          <a:ln w="2844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79"/>
              </a:spcBef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"/>
              </a:rPr>
              <a:t>The pilot demonstration was fundamental to increase the trust towards the technology and new future mobility services, in particular by elderly people</a:t>
            </a:r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b="1" strike="noStrike" spc="-1">
                <a:solidFill>
                  <a:srgbClr val="1F497D"/>
                </a:solidFill>
                <a:latin typeface="Arial"/>
                <a:ea typeface="Arial"/>
              </a:rPr>
              <a:t>Recommendations and next steps</a:t>
            </a: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1"/>
          <p:cNvSpPr txBox="1"/>
          <p:nvPr/>
        </p:nvSpPr>
        <p:spPr>
          <a:xfrm>
            <a:off x="376920" y="311400"/>
            <a:ext cx="8229240" cy="14259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b="0" strike="noStrike" spc="-1">
                <a:solidFill>
                  <a:srgbClr val="1F497D"/>
                </a:solidFill>
                <a:latin typeface="Arial"/>
                <a:ea typeface="Arial"/>
              </a:rPr>
              <a:t>Lessons-learnt and recommendations for replication</a:t>
            </a: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CustomShape 2"/>
          <p:cNvSpPr/>
          <p:nvPr/>
        </p:nvSpPr>
        <p:spPr>
          <a:xfrm>
            <a:off x="238680" y="1882800"/>
            <a:ext cx="8666280" cy="497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marL="343080" lvl="1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Noto Sans Symbols"/>
              <a:buChar char="▪"/>
            </a:pPr>
            <a:r>
              <a:rPr lang="en-US" sz="1900" b="0" strike="noStrike" spc="-1">
                <a:solidFill>
                  <a:srgbClr val="000000"/>
                </a:solidFill>
                <a:latin typeface="Arial"/>
                <a:ea typeface="Arial"/>
              </a:rPr>
              <a:t>Autonomous shuttles are nearly </a:t>
            </a:r>
            <a:r>
              <a:rPr lang="en-US" sz="1900" b="1" strike="noStrike" spc="-1">
                <a:solidFill>
                  <a:srgbClr val="000000"/>
                </a:solidFill>
                <a:latin typeface="Arial"/>
                <a:ea typeface="Arial"/>
              </a:rPr>
              <a:t>ready</a:t>
            </a:r>
            <a:r>
              <a:rPr lang="en-US" sz="1900" b="0" strike="noStrike" spc="-1">
                <a:solidFill>
                  <a:srgbClr val="000000"/>
                </a:solidFill>
                <a:latin typeface="Arial"/>
                <a:ea typeface="Arial"/>
              </a:rPr>
              <a:t> to be used for very </a:t>
            </a:r>
            <a:r>
              <a:rPr lang="en-US" sz="1900" b="1" strike="noStrike" spc="-1">
                <a:solidFill>
                  <a:srgbClr val="000000"/>
                </a:solidFill>
                <a:latin typeface="Arial"/>
                <a:ea typeface="Arial"/>
              </a:rPr>
              <a:t>specific and limited commercial mobility services</a:t>
            </a:r>
            <a:r>
              <a:rPr lang="en-US" sz="1900" b="0" strike="noStrike" spc="-1">
                <a:solidFill>
                  <a:srgbClr val="000000"/>
                </a:solidFill>
                <a:latin typeface="Arial"/>
                <a:ea typeface="Arial"/>
              </a:rPr>
              <a:t>. The more challenging aspects are of </a:t>
            </a:r>
            <a:r>
              <a:rPr lang="en-US" sz="1900" b="1" strike="noStrike" spc="-1">
                <a:solidFill>
                  <a:srgbClr val="000000"/>
                </a:solidFill>
                <a:latin typeface="Arial"/>
                <a:ea typeface="Arial"/>
              </a:rPr>
              <a:t>financial</a:t>
            </a:r>
            <a:r>
              <a:rPr lang="en-US" sz="1900" b="0" strike="noStrike" spc="-1">
                <a:solidFill>
                  <a:srgbClr val="000000"/>
                </a:solidFill>
                <a:latin typeface="Arial"/>
                <a:ea typeface="Arial"/>
              </a:rPr>
              <a:t> and </a:t>
            </a:r>
            <a:r>
              <a:rPr lang="en-US" sz="1900" b="1" strike="noStrike" spc="-1">
                <a:solidFill>
                  <a:srgbClr val="000000"/>
                </a:solidFill>
                <a:latin typeface="Arial"/>
                <a:ea typeface="Arial"/>
              </a:rPr>
              <a:t>organisational</a:t>
            </a:r>
            <a:r>
              <a:rPr lang="en-US" sz="1900" b="0" strike="noStrike" spc="-1">
                <a:solidFill>
                  <a:srgbClr val="000000"/>
                </a:solidFill>
                <a:latin typeface="Arial"/>
                <a:ea typeface="Arial"/>
              </a:rPr>
              <a:t> nature. </a:t>
            </a:r>
            <a:r>
              <a:rPr lang="en-US" sz="1900" b="1" strike="noStrike" spc="-1">
                <a:solidFill>
                  <a:srgbClr val="000000"/>
                </a:solidFill>
                <a:latin typeface="Arial"/>
                <a:ea typeface="Arial"/>
              </a:rPr>
              <a:t>Additional pilots </a:t>
            </a:r>
            <a:r>
              <a:rPr lang="en-US" sz="1900" b="0" strike="noStrike" spc="-1">
                <a:solidFill>
                  <a:srgbClr val="000000"/>
                </a:solidFill>
                <a:latin typeface="Arial"/>
                <a:ea typeface="Arial"/>
              </a:rPr>
              <a:t>are needed in order to manage </a:t>
            </a:r>
            <a:r>
              <a:rPr lang="en-US" sz="1900" b="1" strike="noStrike" spc="-1">
                <a:solidFill>
                  <a:srgbClr val="000000"/>
                </a:solidFill>
                <a:latin typeface="Arial"/>
                <a:ea typeface="Arial"/>
              </a:rPr>
              <a:t>more complex services </a:t>
            </a:r>
            <a:r>
              <a:rPr lang="en-US" sz="1900" b="0" strike="noStrike" spc="-1">
                <a:solidFill>
                  <a:srgbClr val="000000"/>
                </a:solidFill>
                <a:latin typeface="Arial"/>
                <a:ea typeface="Arial"/>
              </a:rPr>
              <a:t>in challenging operating conditions</a:t>
            </a:r>
            <a:endParaRPr lang="en-US" sz="19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r>
              <a:rPr lang="en-US" sz="1900" b="0" strike="noStrike" spc="-1">
                <a:solidFill>
                  <a:srgbClr val="000000"/>
                </a:solidFill>
                <a:latin typeface="Arial"/>
                <a:ea typeface="Arial"/>
              </a:rPr>
              <a:t>Once you plan a similar pilot, you should consider to:</a:t>
            </a:r>
            <a:endParaRPr lang="en-US" sz="1900" b="0" strike="noStrike" spc="-1">
              <a:latin typeface="Arial"/>
            </a:endParaRPr>
          </a:p>
          <a:p>
            <a:pPr marL="343080" lvl="1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Noto Sans Symbols"/>
              <a:buChar char="▪"/>
            </a:pPr>
            <a:r>
              <a:rPr lang="en-US" sz="1900" b="1" strike="noStrike" spc="-1">
                <a:solidFill>
                  <a:srgbClr val="000000"/>
                </a:solidFill>
                <a:latin typeface="Arial"/>
                <a:ea typeface="Arial"/>
              </a:rPr>
              <a:t>clearly define and communicate the objectives of your trial</a:t>
            </a:r>
            <a:r>
              <a:rPr lang="en-US" sz="1900" b="0" strike="noStrike" spc="-1">
                <a:solidFill>
                  <a:srgbClr val="000000"/>
                </a:solidFill>
                <a:latin typeface="Arial"/>
                <a:ea typeface="Arial"/>
              </a:rPr>
              <a:t>, and ensure to have the </a:t>
            </a:r>
            <a:r>
              <a:rPr lang="en-US" sz="1900" b="1" strike="noStrike" spc="-1">
                <a:solidFill>
                  <a:srgbClr val="000000"/>
                </a:solidFill>
                <a:latin typeface="Arial"/>
                <a:ea typeface="Arial"/>
              </a:rPr>
              <a:t>right resources </a:t>
            </a:r>
            <a:r>
              <a:rPr lang="en-US" sz="1900" b="0" strike="noStrike" spc="-1">
                <a:solidFill>
                  <a:srgbClr val="000000"/>
                </a:solidFill>
                <a:latin typeface="Arial"/>
                <a:ea typeface="Arial"/>
              </a:rPr>
              <a:t>to implement it. Our pilot had a cost of about 40 k€;</a:t>
            </a:r>
            <a:endParaRPr lang="en-US" sz="1900" b="0" strike="noStrike" spc="-1">
              <a:latin typeface="Arial"/>
            </a:endParaRPr>
          </a:p>
          <a:p>
            <a:pPr marL="343080" lvl="1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Noto Sans Symbols"/>
              <a:buChar char="▪"/>
            </a:pPr>
            <a:r>
              <a:rPr lang="en-US" sz="1900" b="1" strike="noStrike" spc="-1">
                <a:solidFill>
                  <a:srgbClr val="000000"/>
                </a:solidFill>
                <a:latin typeface="Arial"/>
                <a:ea typeface="Arial"/>
              </a:rPr>
              <a:t>vehicle charging </a:t>
            </a:r>
            <a:r>
              <a:rPr lang="en-US" sz="1900" b="0" strike="noStrike" spc="-1">
                <a:solidFill>
                  <a:srgbClr val="000000"/>
                </a:solidFill>
                <a:latin typeface="Arial"/>
                <a:ea typeface="Arial"/>
              </a:rPr>
              <a:t>is typically not an issue (could be carried at night), but ensure to have a </a:t>
            </a:r>
            <a:r>
              <a:rPr lang="en-US" sz="1900" b="1" strike="noStrike" spc="-1">
                <a:solidFill>
                  <a:srgbClr val="000000"/>
                </a:solidFill>
                <a:latin typeface="Arial"/>
                <a:ea typeface="Arial"/>
              </a:rPr>
              <a:t>secure depot </a:t>
            </a:r>
            <a:r>
              <a:rPr lang="en-US" sz="1900" b="0" strike="noStrike" spc="-1">
                <a:solidFill>
                  <a:srgbClr val="000000"/>
                </a:solidFill>
                <a:latin typeface="Arial"/>
                <a:ea typeface="Arial"/>
              </a:rPr>
              <a:t>near the test route – a cooperation with a PTO here is ideal;</a:t>
            </a:r>
            <a:endParaRPr lang="en-US" sz="1900" b="0" strike="noStrike" spc="-1">
              <a:latin typeface="Arial"/>
            </a:endParaRPr>
          </a:p>
          <a:p>
            <a:pPr marL="343080" lvl="1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Noto Sans Symbols"/>
              <a:buChar char="▪"/>
            </a:pPr>
            <a:r>
              <a:rPr lang="en-US" sz="1900" b="0" strike="noStrike" spc="-1">
                <a:solidFill>
                  <a:srgbClr val="000000"/>
                </a:solidFill>
                <a:latin typeface="Arial"/>
                <a:ea typeface="Arial"/>
              </a:rPr>
              <a:t>if necessary, activate and resolve all </a:t>
            </a:r>
            <a:r>
              <a:rPr lang="en-US" sz="1900" b="1" strike="noStrike" spc="-1">
                <a:solidFill>
                  <a:srgbClr val="000000"/>
                </a:solidFill>
                <a:latin typeface="Arial"/>
                <a:ea typeface="Arial"/>
              </a:rPr>
              <a:t>legislative clarifications </a:t>
            </a:r>
            <a:r>
              <a:rPr lang="en-US" sz="1900" b="0" strike="noStrike" spc="-1">
                <a:solidFill>
                  <a:srgbClr val="000000"/>
                </a:solidFill>
                <a:latin typeface="Arial"/>
                <a:ea typeface="Arial"/>
              </a:rPr>
              <a:t>in good time. </a:t>
            </a:r>
            <a:endParaRPr lang="en-US" sz="1900" b="0" strike="noStrike" spc="-1">
              <a:latin typeface="Arial"/>
            </a:endParaRPr>
          </a:p>
          <a:p>
            <a:pPr marL="343080" lvl="1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Noto Sans Symbols"/>
              <a:buChar char="▪"/>
            </a:pPr>
            <a:r>
              <a:rPr lang="en-US" sz="1900" b="0" strike="noStrike" spc="-1">
                <a:solidFill>
                  <a:srgbClr val="000000"/>
                </a:solidFill>
                <a:latin typeface="Arial"/>
                <a:ea typeface="Arial"/>
              </a:rPr>
              <a:t>be careful not to hinder </a:t>
            </a:r>
            <a:r>
              <a:rPr lang="en-US" sz="1900" b="1" strike="noStrike" spc="-1">
                <a:solidFill>
                  <a:srgbClr val="000000"/>
                </a:solidFill>
                <a:latin typeface="Arial"/>
                <a:ea typeface="Arial"/>
              </a:rPr>
              <a:t>vehicle preparation activities</a:t>
            </a:r>
            <a:r>
              <a:rPr lang="en-US" sz="1900" b="0" strike="noStrike" spc="-1">
                <a:solidFill>
                  <a:srgbClr val="000000"/>
                </a:solidFill>
                <a:latin typeface="Arial"/>
                <a:ea typeface="Arial"/>
              </a:rPr>
              <a:t> due to excessive </a:t>
            </a:r>
            <a:r>
              <a:rPr lang="en-US" sz="1900" b="1" strike="noStrike" spc="-1">
                <a:solidFill>
                  <a:srgbClr val="000000"/>
                </a:solidFill>
                <a:latin typeface="Arial"/>
                <a:ea typeface="Arial"/>
              </a:rPr>
              <a:t>communication</a:t>
            </a:r>
            <a:r>
              <a:rPr lang="en-US" sz="1900" b="0" strike="noStrike" spc="-1">
                <a:solidFill>
                  <a:srgbClr val="000000"/>
                </a:solidFill>
                <a:latin typeface="Arial"/>
                <a:ea typeface="Arial"/>
              </a:rPr>
              <a:t>!</a:t>
            </a:r>
            <a:endParaRPr lang="en-US" sz="19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en-US" sz="19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457200" y="432000"/>
            <a:ext cx="8229240" cy="56160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b="0" strike="noStrike" spc="-1">
                <a:solidFill>
                  <a:srgbClr val="1F497D"/>
                </a:solidFill>
                <a:latin typeface="Arial"/>
                <a:ea typeface="Arial"/>
              </a:rPr>
              <a:t>Our next pilot project</a:t>
            </a: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8" name="Google Shape;534;p49"/>
          <p:cNvPicPr/>
          <p:nvPr/>
        </p:nvPicPr>
        <p:blipFill>
          <a:blip r:embed="rId2"/>
          <a:stretch/>
        </p:blipFill>
        <p:spPr>
          <a:xfrm>
            <a:off x="2207160" y="1479240"/>
            <a:ext cx="5067720" cy="4701240"/>
          </a:xfrm>
          <a:prstGeom prst="rect">
            <a:avLst/>
          </a:prstGeom>
          <a:ln>
            <a:noFill/>
          </a:ln>
        </p:spPr>
      </p:pic>
      <p:sp>
        <p:nvSpPr>
          <p:cNvPr id="229" name="CustomShape 2"/>
          <p:cNvSpPr/>
          <p:nvPr/>
        </p:nvSpPr>
        <p:spPr>
          <a:xfrm rot="1156800">
            <a:off x="3449880" y="1535760"/>
            <a:ext cx="2076480" cy="4057560"/>
          </a:xfrm>
          <a:prstGeom prst="roundRect">
            <a:avLst>
              <a:gd name="adj" fmla="val 16667"/>
            </a:avLst>
          </a:prstGeom>
          <a:solidFill>
            <a:srgbClr val="7F7F7F">
              <a:alpha val="28000"/>
            </a:srgbClr>
          </a:solidFill>
          <a:ln w="38160">
            <a:solidFill>
              <a:srgbClr val="F2D20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CustomShape 3"/>
          <p:cNvSpPr/>
          <p:nvPr/>
        </p:nvSpPr>
        <p:spPr>
          <a:xfrm rot="1175400">
            <a:off x="3911400" y="1657800"/>
            <a:ext cx="1395360" cy="1912320"/>
          </a:xfrm>
          <a:prstGeom prst="roundRect">
            <a:avLst>
              <a:gd name="adj" fmla="val 16667"/>
            </a:avLst>
          </a:prstGeom>
          <a:noFill/>
          <a:ln w="38160">
            <a:solidFill>
              <a:schemeClr val="dk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1" name="CustomShape 4"/>
          <p:cNvSpPr/>
          <p:nvPr/>
        </p:nvSpPr>
        <p:spPr>
          <a:xfrm>
            <a:off x="5564880" y="1977840"/>
            <a:ext cx="1492560" cy="502920"/>
          </a:xfrm>
          <a:prstGeom prst="rect">
            <a:avLst/>
          </a:prstGeom>
          <a:solidFill>
            <a:schemeClr val="dk1"/>
          </a:solidFill>
          <a:ln w="28440">
            <a:solidFill>
              <a:schemeClr val="dk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Arial"/>
                <a:ea typeface="Source Sans Pro"/>
              </a:rPr>
              <a:t>NOI Techpark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232" name="CustomShape 5"/>
          <p:cNvSpPr/>
          <p:nvPr/>
        </p:nvSpPr>
        <p:spPr>
          <a:xfrm rot="910200">
            <a:off x="2767320" y="4960800"/>
            <a:ext cx="1395360" cy="551160"/>
          </a:xfrm>
          <a:prstGeom prst="roundRect">
            <a:avLst>
              <a:gd name="adj" fmla="val 16667"/>
            </a:avLst>
          </a:prstGeom>
          <a:noFill/>
          <a:ln w="38160">
            <a:solidFill>
              <a:schemeClr val="dk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3" name="CustomShape 6"/>
          <p:cNvSpPr/>
          <p:nvPr/>
        </p:nvSpPr>
        <p:spPr>
          <a:xfrm>
            <a:off x="4210920" y="5362560"/>
            <a:ext cx="1492560" cy="682200"/>
          </a:xfrm>
          <a:prstGeom prst="rect">
            <a:avLst/>
          </a:prstGeom>
          <a:solidFill>
            <a:schemeClr val="dk1"/>
          </a:solidFill>
          <a:ln w="28440">
            <a:solidFill>
              <a:schemeClr val="dk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Arial"/>
                <a:ea typeface="Source Sans Pro"/>
              </a:rPr>
              <a:t>Bolzano South Train Station / Bolzano Fair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234" name="CustomShape 7"/>
          <p:cNvSpPr/>
          <p:nvPr/>
        </p:nvSpPr>
        <p:spPr>
          <a:xfrm>
            <a:off x="5301720" y="4466160"/>
            <a:ext cx="1492560" cy="682200"/>
          </a:xfrm>
          <a:prstGeom prst="rect">
            <a:avLst/>
          </a:prstGeom>
          <a:solidFill>
            <a:srgbClr val="F2D20F"/>
          </a:solidFill>
          <a:ln w="28440">
            <a:solidFill>
              <a:schemeClr val="dk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000000"/>
                </a:solidFill>
                <a:latin typeface="Arial"/>
                <a:ea typeface="Source Sans Pro"/>
              </a:rPr>
              <a:t>Test track + area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235" name="Google Shape;541;p49"/>
          <p:cNvPicPr/>
          <p:nvPr/>
        </p:nvPicPr>
        <p:blipFill>
          <a:blip r:embed="rId3"/>
          <a:stretch/>
        </p:blipFill>
        <p:spPr>
          <a:xfrm>
            <a:off x="5016240" y="3718080"/>
            <a:ext cx="956880" cy="637920"/>
          </a:xfrm>
          <a:prstGeom prst="rect">
            <a:avLst/>
          </a:prstGeom>
          <a:ln w="38160">
            <a:solidFill>
              <a:srgbClr val="F2D20F"/>
            </a:solidFill>
            <a:round/>
          </a:ln>
        </p:spPr>
      </p:pic>
      <p:pic>
        <p:nvPicPr>
          <p:cNvPr id="236" name="Google Shape;542;p49"/>
          <p:cNvPicPr/>
          <p:nvPr/>
        </p:nvPicPr>
        <p:blipFill>
          <a:blip r:embed="rId3"/>
          <a:stretch/>
        </p:blipFill>
        <p:spPr>
          <a:xfrm>
            <a:off x="3081600" y="2618640"/>
            <a:ext cx="956880" cy="637920"/>
          </a:xfrm>
          <a:prstGeom prst="rect">
            <a:avLst/>
          </a:prstGeom>
          <a:ln w="38160">
            <a:solidFill>
              <a:srgbClr val="F2D20F"/>
            </a:solidFill>
            <a:rou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Shape 1"/>
          <p:cNvSpPr txBox="1"/>
          <p:nvPr/>
        </p:nvSpPr>
        <p:spPr>
          <a:xfrm>
            <a:off x="685800" y="3344400"/>
            <a:ext cx="7772040" cy="7941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1F497D"/>
                </a:solidFill>
                <a:latin typeface="Arial"/>
                <a:ea typeface="Arial"/>
              </a:rPr>
              <a:t>Thank you! 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TextShape 2"/>
          <p:cNvSpPr txBox="1"/>
          <p:nvPr/>
        </p:nvSpPr>
        <p:spPr>
          <a:xfrm>
            <a:off x="467640" y="6165360"/>
            <a:ext cx="4104000" cy="4316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1" strike="noStrike" spc="-1">
                <a:solidFill>
                  <a:srgbClr val="595959"/>
                </a:solidFill>
                <a:latin typeface="Arial"/>
                <a:ea typeface="Arial"/>
              </a:rPr>
              <a:t>Questions welcome</a:t>
            </a:r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1"/>
          <p:cNvSpPr txBox="1"/>
          <p:nvPr/>
        </p:nvSpPr>
        <p:spPr>
          <a:xfrm>
            <a:off x="457200" y="432000"/>
            <a:ext cx="8229240" cy="5616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b="0" strike="noStrike" spc="-1">
                <a:solidFill>
                  <a:srgbClr val="1F497D"/>
                </a:solidFill>
                <a:latin typeface="Arial"/>
                <a:ea typeface="Arial"/>
              </a:rPr>
              <a:t>Table of Contents</a:t>
            </a: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TextShape 2"/>
          <p:cNvSpPr txBox="1"/>
          <p:nvPr/>
        </p:nvSpPr>
        <p:spPr>
          <a:xfrm>
            <a:off x="457200" y="1368000"/>
            <a:ext cx="8206920" cy="5182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Noto Sans Symbols"/>
              <a:buChar char="▪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Arial"/>
              </a:rPr>
              <a:t>The framework: the Interreg «MENTOR» project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Noto Sans Symbols"/>
              <a:buChar char="▪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Arial"/>
              </a:rPr>
              <a:t>Presentation of the good practice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Noto Sans Symbols"/>
              <a:buChar char="▪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Arial"/>
              </a:rPr>
              <a:t>Recommendations and next steps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1257480" indent="-190080">
              <a:lnSpc>
                <a:spcPct val="100000"/>
              </a:lnSpc>
              <a:spcBef>
                <a:spcPts val="479"/>
              </a:spcBef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b="1" strike="noStrike" spc="-1">
                <a:solidFill>
                  <a:srgbClr val="1F497D"/>
                </a:solidFill>
                <a:latin typeface="Arial"/>
                <a:ea typeface="Arial"/>
              </a:rPr>
              <a:t>The framework: the Interreg «MENTOR» project</a:t>
            </a: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457200" y="432000"/>
            <a:ext cx="8229240" cy="56160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800" b="0" strike="noStrike" spc="-1">
                <a:solidFill>
                  <a:srgbClr val="1F497D"/>
                </a:solidFill>
                <a:latin typeface="Arial"/>
                <a:ea typeface="Arial"/>
              </a:rPr>
              <a:t>The Interreg «MENTOR» project</a:t>
            </a:r>
            <a:endParaRPr lang="en-US" sz="3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1" name="Picture 18"/>
          <p:cNvPicPr/>
          <p:nvPr/>
        </p:nvPicPr>
        <p:blipFill>
          <a:blip r:embed="rId2"/>
          <a:stretch/>
        </p:blipFill>
        <p:spPr>
          <a:xfrm>
            <a:off x="595080" y="1894680"/>
            <a:ext cx="4187520" cy="1342800"/>
          </a:xfrm>
          <a:prstGeom prst="rect">
            <a:avLst/>
          </a:prstGeom>
          <a:ln>
            <a:noFill/>
          </a:ln>
        </p:spPr>
      </p:pic>
      <p:sp>
        <p:nvSpPr>
          <p:cNvPr id="182" name="CustomShape 2"/>
          <p:cNvSpPr/>
          <p:nvPr/>
        </p:nvSpPr>
        <p:spPr>
          <a:xfrm>
            <a:off x="457200" y="3370320"/>
            <a:ext cx="4602960" cy="791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1199"/>
              </a:spcAft>
            </a:pPr>
            <a:r>
              <a:rPr lang="en-US" sz="1800" b="0" u="sng" strike="noStrike" spc="-1">
                <a:solidFill>
                  <a:srgbClr val="000000"/>
                </a:solidFill>
                <a:uFillTx/>
                <a:latin typeface="Arial"/>
              </a:rPr>
              <a:t>Project duration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: 29.11.2018 – 28.11.2021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199"/>
              </a:spcAft>
            </a:pPr>
            <a:r>
              <a:rPr lang="en-US" sz="1800" b="0" u="sng" strike="noStrike" spc="-1">
                <a:solidFill>
                  <a:srgbClr val="000000"/>
                </a:solidFill>
                <a:uFillTx/>
                <a:latin typeface="Arial"/>
              </a:rPr>
              <a:t>Project budget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: 1.164,75 € + 320.000 CHF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83" name="CustomShape 3"/>
          <p:cNvSpPr/>
          <p:nvPr/>
        </p:nvSpPr>
        <p:spPr>
          <a:xfrm>
            <a:off x="489240" y="4393080"/>
            <a:ext cx="4381560" cy="1736280"/>
          </a:xfrm>
          <a:prstGeom prst="rect">
            <a:avLst/>
          </a:prstGeom>
          <a:solidFill>
            <a:srgbClr val="21596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FFFFFF"/>
                </a:solidFill>
                <a:latin typeface="Arial"/>
              </a:rPr>
              <a:t>Goals</a:t>
            </a:r>
            <a:endParaRPr lang="en-US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FFFFFF"/>
                </a:solidFill>
                <a:latin typeface="Arial"/>
              </a:rPr>
              <a:t>Pilot </a:t>
            </a:r>
            <a:r>
              <a:rPr lang="en-US" sz="1800" b="1" strike="noStrike" spc="-1">
                <a:solidFill>
                  <a:srgbClr val="FFFF00"/>
                </a:solidFill>
                <a:latin typeface="Arial"/>
              </a:rPr>
              <a:t>sharing mobility services </a:t>
            </a:r>
            <a:r>
              <a:rPr lang="en-US" sz="1800" b="0" strike="noStrike" spc="-1">
                <a:solidFill>
                  <a:srgbClr val="FFFFFF"/>
                </a:solidFill>
                <a:latin typeface="Arial"/>
              </a:rPr>
              <a:t>that are </a:t>
            </a:r>
            <a:r>
              <a:rPr lang="en-US" sz="1800" b="0" u="sng" strike="noStrike" spc="-1">
                <a:solidFill>
                  <a:srgbClr val="FFFFFF"/>
                </a:solidFill>
                <a:uFillTx/>
                <a:latin typeface="Arial"/>
              </a:rPr>
              <a:t>by design </a:t>
            </a:r>
            <a:r>
              <a:rPr lang="en-US" sz="1800" b="0" strike="noStrike" spc="-1">
                <a:solidFill>
                  <a:srgbClr val="FFFFFF"/>
                </a:solidFill>
                <a:latin typeface="Arial"/>
              </a:rPr>
              <a:t>complementary with </a:t>
            </a:r>
            <a:r>
              <a:rPr lang="en-US" sz="1800" b="1" strike="noStrike" spc="-1">
                <a:solidFill>
                  <a:srgbClr val="FFFF00"/>
                </a:solidFill>
                <a:latin typeface="Arial"/>
              </a:rPr>
              <a:t>public transportation</a:t>
            </a:r>
            <a:endParaRPr lang="en-US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FFFFFF"/>
                </a:solidFill>
                <a:latin typeface="Arial"/>
              </a:rPr>
              <a:t>First local tests of comprehensive </a:t>
            </a:r>
            <a:r>
              <a:rPr lang="en-US" sz="1800" b="1" strike="noStrike" spc="-1">
                <a:solidFill>
                  <a:srgbClr val="FFFF00"/>
                </a:solidFill>
                <a:latin typeface="Arial"/>
              </a:rPr>
              <a:t>MaaS</a:t>
            </a:r>
            <a:r>
              <a:rPr lang="en-US" sz="1800" b="0" strike="noStrike" spc="-1">
                <a:solidFill>
                  <a:srgbClr val="FFFFFF"/>
                </a:solidFill>
                <a:latin typeface="Arial"/>
              </a:rPr>
              <a:t> applications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184" name="Picture 2"/>
          <p:cNvPicPr/>
          <p:nvPr/>
        </p:nvPicPr>
        <p:blipFill>
          <a:blip r:embed="rId3"/>
          <a:stretch/>
        </p:blipFill>
        <p:spPr>
          <a:xfrm>
            <a:off x="5400000" y="1472040"/>
            <a:ext cx="3424320" cy="2282760"/>
          </a:xfrm>
          <a:prstGeom prst="rect">
            <a:avLst/>
          </a:prstGeom>
          <a:ln>
            <a:noFill/>
          </a:ln>
        </p:spPr>
      </p:pic>
      <p:pic>
        <p:nvPicPr>
          <p:cNvPr id="185" name="Picture 6"/>
          <p:cNvPicPr/>
          <p:nvPr/>
        </p:nvPicPr>
        <p:blipFill>
          <a:blip r:embed="rId4"/>
          <a:stretch/>
        </p:blipFill>
        <p:spPr>
          <a:xfrm>
            <a:off x="5400000" y="3876120"/>
            <a:ext cx="3381120" cy="2377440"/>
          </a:xfrm>
          <a:prstGeom prst="rect">
            <a:avLst/>
          </a:prstGeom>
          <a:ln>
            <a:noFill/>
          </a:ln>
        </p:spPr>
      </p:pic>
      <p:sp>
        <p:nvSpPr>
          <p:cNvPr id="186" name="CustomShape 4"/>
          <p:cNvSpPr/>
          <p:nvPr/>
        </p:nvSpPr>
        <p:spPr>
          <a:xfrm>
            <a:off x="5505120" y="3329640"/>
            <a:ext cx="3214800" cy="333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1" strike="noStrike" spc="-1">
                <a:solidFill>
                  <a:srgbClr val="000000"/>
                </a:solidFill>
                <a:latin typeface="Arial"/>
              </a:rPr>
              <a:t>Merano (I)</a:t>
            </a:r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, ~ 40k inhabitants 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87" name="CustomShape 5"/>
          <p:cNvSpPr/>
          <p:nvPr/>
        </p:nvSpPr>
        <p:spPr>
          <a:xfrm>
            <a:off x="5462280" y="5874120"/>
            <a:ext cx="3257280" cy="333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1" strike="noStrike" spc="-1">
                <a:solidFill>
                  <a:srgbClr val="000000"/>
                </a:solidFill>
                <a:latin typeface="Arial"/>
              </a:rPr>
              <a:t>Brig-Glis (CH)</a:t>
            </a:r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, ~ 13k inhabitants </a:t>
            </a:r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rafik 3"/>
          <p:cNvPicPr/>
          <p:nvPr/>
        </p:nvPicPr>
        <p:blipFill>
          <a:blip r:embed="rId2"/>
          <a:stretch/>
        </p:blipFill>
        <p:spPr>
          <a:xfrm>
            <a:off x="499320" y="263520"/>
            <a:ext cx="3639960" cy="2730600"/>
          </a:xfrm>
          <a:prstGeom prst="rect">
            <a:avLst/>
          </a:prstGeom>
          <a:ln>
            <a:noFill/>
          </a:ln>
        </p:spPr>
      </p:pic>
      <p:pic>
        <p:nvPicPr>
          <p:cNvPr id="189" name="Grafik 4"/>
          <p:cNvPicPr/>
          <p:nvPr/>
        </p:nvPicPr>
        <p:blipFill>
          <a:blip r:embed="rId3"/>
          <a:stretch/>
        </p:blipFill>
        <p:spPr>
          <a:xfrm>
            <a:off x="4327200" y="149040"/>
            <a:ext cx="4504680" cy="2959200"/>
          </a:xfrm>
          <a:prstGeom prst="rect">
            <a:avLst/>
          </a:prstGeom>
          <a:ln>
            <a:noFill/>
          </a:ln>
        </p:spPr>
      </p:pic>
      <p:pic>
        <p:nvPicPr>
          <p:cNvPr id="190" name="Grafik 6"/>
          <p:cNvPicPr/>
          <p:nvPr/>
        </p:nvPicPr>
        <p:blipFill>
          <a:blip r:embed="rId4"/>
          <a:stretch/>
        </p:blipFill>
        <p:spPr>
          <a:xfrm>
            <a:off x="499320" y="3215520"/>
            <a:ext cx="4219920" cy="3164760"/>
          </a:xfrm>
          <a:prstGeom prst="rect">
            <a:avLst/>
          </a:prstGeom>
          <a:ln>
            <a:noFill/>
          </a:ln>
        </p:spPr>
      </p:pic>
      <p:pic>
        <p:nvPicPr>
          <p:cNvPr id="191" name="Grafik 7"/>
          <p:cNvPicPr/>
          <p:nvPr/>
        </p:nvPicPr>
        <p:blipFill>
          <a:blip r:embed="rId5"/>
          <a:stretch/>
        </p:blipFill>
        <p:spPr>
          <a:xfrm>
            <a:off x="6163560" y="2956680"/>
            <a:ext cx="2236680" cy="3978360"/>
          </a:xfrm>
          <a:prstGeom prst="rect">
            <a:avLst/>
          </a:prstGeom>
          <a:ln>
            <a:noFill/>
          </a:ln>
        </p:spPr>
      </p:pic>
      <p:sp>
        <p:nvSpPr>
          <p:cNvPr id="192" name="CustomShape 1"/>
          <p:cNvSpPr/>
          <p:nvPr/>
        </p:nvSpPr>
        <p:spPr>
          <a:xfrm>
            <a:off x="4847400" y="5225040"/>
            <a:ext cx="11210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3" name="CustomShape 2"/>
          <p:cNvSpPr/>
          <p:nvPr/>
        </p:nvSpPr>
        <p:spPr>
          <a:xfrm>
            <a:off x="4267440" y="2956680"/>
            <a:ext cx="1707840" cy="1413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4" name="CustomShape 3"/>
          <p:cNvSpPr/>
          <p:nvPr/>
        </p:nvSpPr>
        <p:spPr>
          <a:xfrm>
            <a:off x="5742000" y="2496600"/>
            <a:ext cx="293400" cy="459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457200" y="432000"/>
            <a:ext cx="8229240" cy="56160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800" b="0" strike="noStrike" spc="-1">
                <a:solidFill>
                  <a:srgbClr val="1F497D"/>
                </a:solidFill>
                <a:latin typeface="Arial"/>
                <a:ea typeface="Arial"/>
              </a:rPr>
              <a:t>Autonomous shuttle services:</a:t>
            </a:r>
            <a:br/>
            <a:r>
              <a:rPr lang="en-US" sz="3800" b="0" strike="noStrike" spc="-1">
                <a:solidFill>
                  <a:srgbClr val="1F497D"/>
                </a:solidFill>
                <a:latin typeface="Arial"/>
                <a:ea typeface="Arial"/>
              </a:rPr>
              <a:t>where are we?</a:t>
            </a:r>
            <a:endParaRPr lang="en-US" sz="3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6" name="Grafik 6"/>
          <p:cNvPicPr/>
          <p:nvPr/>
        </p:nvPicPr>
        <p:blipFill>
          <a:blip r:embed="rId2"/>
          <a:stretch/>
        </p:blipFill>
        <p:spPr>
          <a:xfrm>
            <a:off x="457200" y="1644120"/>
            <a:ext cx="4983480" cy="3730680"/>
          </a:xfrm>
          <a:prstGeom prst="rect">
            <a:avLst/>
          </a:prstGeom>
          <a:ln>
            <a:noFill/>
          </a:ln>
        </p:spPr>
      </p:pic>
      <p:sp>
        <p:nvSpPr>
          <p:cNvPr id="197" name="CustomShape 2"/>
          <p:cNvSpPr/>
          <p:nvPr/>
        </p:nvSpPr>
        <p:spPr>
          <a:xfrm>
            <a:off x="527400" y="5450040"/>
            <a:ext cx="2547000" cy="364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1199"/>
              </a:spcAft>
            </a:pPr>
            <a:r>
              <a:rPr lang="en-US" sz="1800" b="0" i="1" u="sng" strike="noStrike" spc="-1">
                <a:solidFill>
                  <a:srgbClr val="000000"/>
                </a:solidFill>
                <a:uFillTx/>
                <a:latin typeface="Arial"/>
              </a:rPr>
              <a:t>Source</a:t>
            </a:r>
            <a:r>
              <a:rPr lang="en-US" sz="1800" b="0" i="1" strike="noStrike" spc="-1">
                <a:solidFill>
                  <a:srgbClr val="000000"/>
                </a:solidFill>
                <a:latin typeface="Arial"/>
              </a:rPr>
              <a:t>: Digibus project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98" name="TextShape 3"/>
          <p:cNvSpPr txBox="1"/>
          <p:nvPr/>
        </p:nvSpPr>
        <p:spPr>
          <a:xfrm>
            <a:off x="4993920" y="1482840"/>
            <a:ext cx="4019040" cy="44348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Noto Sans Symbols"/>
              <a:buChar char="▪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"/>
              </a:rPr>
              <a:t>Electric autonomous (SAE-4) shuttles, first / last mile services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Noto Sans Symbols"/>
              <a:buChar char="▪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"/>
              </a:rPr>
              <a:t>Several pilot demonstrations on-going to advance the technological state-of-art, increase user acceptance and find viable business models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Noto Sans Symbols"/>
              <a:buChar char="▪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"/>
              </a:rPr>
              <a:t>Current technological challenges: increase of ODD, complex use cases (V2X), on-demand functionality, remote control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1257480" indent="-190080">
              <a:lnSpc>
                <a:spcPct val="100000"/>
              </a:lnSpc>
              <a:spcBef>
                <a:spcPts val="479"/>
              </a:spcBef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Shape 1"/>
          <p:cNvSpPr txBox="1"/>
          <p:nvPr/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b="1" strike="noStrike" spc="-1">
                <a:solidFill>
                  <a:srgbClr val="1F497D"/>
                </a:solidFill>
                <a:latin typeface="Arial"/>
                <a:ea typeface="Arial"/>
              </a:rPr>
              <a:t>Presentation of the good practice</a:t>
            </a: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346680" y="582840"/>
            <a:ext cx="8229240" cy="56160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800" b="0" strike="noStrike" spc="-1">
                <a:solidFill>
                  <a:srgbClr val="1F497D"/>
                </a:solidFill>
                <a:latin typeface="Arial"/>
                <a:ea typeface="Arial"/>
              </a:rPr>
              <a:t>Objectives of the pilot</a:t>
            </a:r>
            <a:endParaRPr lang="en-US" sz="3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TextShape 2"/>
          <p:cNvSpPr txBox="1"/>
          <p:nvPr/>
        </p:nvSpPr>
        <p:spPr>
          <a:xfrm>
            <a:off x="-10080" y="1573200"/>
            <a:ext cx="9023040" cy="20538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Noto Sans Symbols"/>
              <a:buChar char="▪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"/>
              </a:rPr>
              <a:t>Check the </a:t>
            </a:r>
            <a:r>
              <a:rPr lang="en-US" sz="2000" b="1" strike="noStrike" spc="-1">
                <a:solidFill>
                  <a:srgbClr val="000000"/>
                </a:solidFill>
                <a:latin typeface="Arial"/>
                <a:ea typeface="Arial"/>
              </a:rPr>
              <a:t>maturity of the technology 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"/>
              </a:rPr>
              <a:t>for «basic» first/last mile services in an alpine environment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Noto Sans Symbols"/>
              <a:buChar char="▪"/>
            </a:pPr>
            <a:r>
              <a:rPr lang="en-US" sz="2000" b="1" strike="noStrike" spc="-1">
                <a:solidFill>
                  <a:srgbClr val="000000"/>
                </a:solidFill>
                <a:latin typeface="Arial"/>
                <a:ea typeface="Arial"/>
              </a:rPr>
              <a:t>Demonstrate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"/>
              </a:rPr>
              <a:t> a possible </a:t>
            </a:r>
            <a:r>
              <a:rPr lang="en-US" sz="2000" b="1" strike="noStrike" spc="-1">
                <a:solidFill>
                  <a:srgbClr val="000000"/>
                </a:solidFill>
                <a:latin typeface="Arial"/>
                <a:ea typeface="Arial"/>
              </a:rPr>
              <a:t>«on-demand» public transportation service 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"/>
              </a:rPr>
              <a:t>of the future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Noto Sans Symbols"/>
              <a:buChar char="▪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"/>
              </a:rPr>
              <a:t>Evaluate the </a:t>
            </a:r>
            <a:r>
              <a:rPr lang="en-US" sz="2000" b="1" strike="noStrike" spc="-1">
                <a:solidFill>
                  <a:srgbClr val="000000"/>
                </a:solidFill>
                <a:latin typeface="Arial"/>
                <a:ea typeface="Arial"/>
              </a:rPr>
              <a:t>acceptance level 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"/>
              </a:rPr>
              <a:t>of local users of autonomous vehicle technologies / services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CustomShape 3"/>
          <p:cNvSpPr/>
          <p:nvPr/>
        </p:nvSpPr>
        <p:spPr>
          <a:xfrm>
            <a:off x="5918400" y="3695400"/>
            <a:ext cx="3265200" cy="1431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479"/>
              </a:spcBef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"/>
              </a:rPr>
              <a:t>Supplier chosen for the demonstration:</a:t>
            </a:r>
            <a:endParaRPr lang="en-US" sz="2000" b="0" strike="noStrike" spc="-1">
              <a:latin typeface="Arial"/>
            </a:endParaRPr>
          </a:p>
          <a:p>
            <a:pPr marL="361800" lvl="1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"/>
              </a:rPr>
              <a:t>Navya (FRA)</a:t>
            </a:r>
            <a:endParaRPr lang="en-US" sz="2000" b="0" strike="noStrike" spc="-1">
              <a:latin typeface="Arial"/>
            </a:endParaRPr>
          </a:p>
          <a:p>
            <a:pPr marL="361800" lvl="1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"/>
              </a:rPr>
              <a:t>i-Mobility Garage (ITA)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203" name="Picture 9"/>
          <p:cNvPicPr/>
          <p:nvPr/>
        </p:nvPicPr>
        <p:blipFill>
          <a:blip r:embed="rId2"/>
          <a:stretch/>
        </p:blipFill>
        <p:spPr>
          <a:xfrm>
            <a:off x="296280" y="3811680"/>
            <a:ext cx="5621760" cy="2670120"/>
          </a:xfrm>
          <a:prstGeom prst="rect">
            <a:avLst/>
          </a:prstGeom>
          <a:ln>
            <a:noFill/>
          </a:ln>
        </p:spPr>
      </p:pic>
      <p:sp>
        <p:nvSpPr>
          <p:cNvPr id="204" name="CustomShape 4"/>
          <p:cNvSpPr/>
          <p:nvPr/>
        </p:nvSpPr>
        <p:spPr>
          <a:xfrm>
            <a:off x="4501800" y="6275160"/>
            <a:ext cx="2547000" cy="364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1199"/>
              </a:spcAft>
            </a:pPr>
            <a:r>
              <a:rPr lang="en-US" sz="1800" b="0" i="1" u="sng" strike="noStrike" spc="-1">
                <a:solidFill>
                  <a:srgbClr val="000000"/>
                </a:solidFill>
                <a:uFillTx/>
                <a:latin typeface="Arial"/>
              </a:rPr>
              <a:t>Source</a:t>
            </a:r>
            <a:r>
              <a:rPr lang="en-US" sz="1800" b="0" i="1" strike="noStrike" spc="-1">
                <a:solidFill>
                  <a:srgbClr val="000000"/>
                </a:solidFill>
                <a:latin typeface="Arial"/>
              </a:rPr>
              <a:t>: Navya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 txBox="1"/>
          <p:nvPr/>
        </p:nvSpPr>
        <p:spPr>
          <a:xfrm>
            <a:off x="346680" y="582840"/>
            <a:ext cx="8229240" cy="56160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800" b="0" strike="noStrike" spc="-1">
                <a:solidFill>
                  <a:srgbClr val="1F497D"/>
                </a:solidFill>
                <a:latin typeface="Arial"/>
                <a:ea typeface="Arial"/>
              </a:rPr>
              <a:t>Route choice</a:t>
            </a:r>
            <a:endParaRPr lang="en-US" sz="3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6" name="Grafik 6"/>
          <p:cNvPicPr/>
          <p:nvPr/>
        </p:nvPicPr>
        <p:blipFill>
          <a:blip r:embed="rId2"/>
          <a:stretch/>
        </p:blipFill>
        <p:spPr>
          <a:xfrm>
            <a:off x="346680" y="1645560"/>
            <a:ext cx="5863320" cy="2725200"/>
          </a:xfrm>
          <a:prstGeom prst="rect">
            <a:avLst/>
          </a:prstGeom>
          <a:ln>
            <a:noFill/>
          </a:ln>
        </p:spPr>
      </p:pic>
      <p:pic>
        <p:nvPicPr>
          <p:cNvPr id="207" name="Grafik 11"/>
          <p:cNvPicPr/>
          <p:nvPr/>
        </p:nvPicPr>
        <p:blipFill>
          <a:blip r:embed="rId3"/>
          <a:stretch/>
        </p:blipFill>
        <p:spPr>
          <a:xfrm>
            <a:off x="3683160" y="3394800"/>
            <a:ext cx="5054040" cy="3153960"/>
          </a:xfrm>
          <a:prstGeom prst="rect">
            <a:avLst/>
          </a:prstGeom>
          <a:ln>
            <a:noFill/>
          </a:ln>
        </p:spPr>
      </p:pic>
      <p:sp>
        <p:nvSpPr>
          <p:cNvPr id="208" name="TextShape 2"/>
          <p:cNvSpPr txBox="1"/>
          <p:nvPr/>
        </p:nvSpPr>
        <p:spPr>
          <a:xfrm>
            <a:off x="-175320" y="4494960"/>
            <a:ext cx="3858120" cy="20538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Noto Sans Symbols"/>
              <a:buChar char="▪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"/>
              </a:rPr>
              <a:t>Initial idea: longer test route, in mixed traffic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Noto Sans Symbols"/>
              <a:buChar char="▪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"/>
              </a:rPr>
              <a:t>Final choice: much smaller route, street closed for the demonstration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1542600" y="4160160"/>
            <a:ext cx="471960" cy="421560"/>
          </a:xfrm>
          <a:prstGeom prst="up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210" name="CustomShape 4"/>
          <p:cNvSpPr/>
          <p:nvPr/>
        </p:nvSpPr>
        <p:spPr>
          <a:xfrm>
            <a:off x="3278520" y="5647320"/>
            <a:ext cx="750600" cy="37152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211" name="CustomShape 5"/>
          <p:cNvSpPr/>
          <p:nvPr/>
        </p:nvSpPr>
        <p:spPr>
          <a:xfrm>
            <a:off x="5142600" y="863640"/>
            <a:ext cx="3858120" cy="1713240"/>
          </a:xfrm>
          <a:prstGeom prst="rect">
            <a:avLst/>
          </a:prstGeom>
          <a:solidFill>
            <a:schemeClr val="accent2"/>
          </a:solidFill>
          <a:ln w="2844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79"/>
              </a:spcBef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Arial"/>
              </a:rPr>
              <a:t>At the time of the pilot, no legislative support at national level. The pilot execution (the first of this kind in Italy) helped to solve this gap</a:t>
            </a:r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DC609"/>
      </a:accent1>
      <a:accent2>
        <a:srgbClr val="98C222"/>
      </a:accent2>
      <a:accent3>
        <a:srgbClr val="159960"/>
      </a:accent3>
      <a:accent4>
        <a:srgbClr val="21B7CF"/>
      </a:accent4>
      <a:accent5>
        <a:srgbClr val="000099"/>
      </a:accent5>
      <a:accent6>
        <a:srgbClr val="FFCC00"/>
      </a:accent6>
      <a:hlink>
        <a:srgbClr val="363438"/>
      </a:hlink>
      <a:folHlink>
        <a:srgbClr val="00009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DC609"/>
      </a:accent1>
      <a:accent2>
        <a:srgbClr val="98C222"/>
      </a:accent2>
      <a:accent3>
        <a:srgbClr val="159960"/>
      </a:accent3>
      <a:accent4>
        <a:srgbClr val="21B7CF"/>
      </a:accent4>
      <a:accent5>
        <a:srgbClr val="000099"/>
      </a:accent5>
      <a:accent6>
        <a:srgbClr val="FFCC00"/>
      </a:accent6>
      <a:hlink>
        <a:srgbClr val="363438"/>
      </a:hlink>
      <a:folHlink>
        <a:srgbClr val="00009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DC609"/>
      </a:accent1>
      <a:accent2>
        <a:srgbClr val="98C222"/>
      </a:accent2>
      <a:accent3>
        <a:srgbClr val="159960"/>
      </a:accent3>
      <a:accent4>
        <a:srgbClr val="21B7CF"/>
      </a:accent4>
      <a:accent5>
        <a:srgbClr val="000099"/>
      </a:accent5>
      <a:accent6>
        <a:srgbClr val="FFCC00"/>
      </a:accent6>
      <a:hlink>
        <a:srgbClr val="363438"/>
      </a:hlink>
      <a:folHlink>
        <a:srgbClr val="00009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DC609"/>
      </a:accent1>
      <a:accent2>
        <a:srgbClr val="98C222"/>
      </a:accent2>
      <a:accent3>
        <a:srgbClr val="159960"/>
      </a:accent3>
      <a:accent4>
        <a:srgbClr val="21B7CF"/>
      </a:accent4>
      <a:accent5>
        <a:srgbClr val="000099"/>
      </a:accent5>
      <a:accent6>
        <a:srgbClr val="FFCC00"/>
      </a:accent6>
      <a:hlink>
        <a:srgbClr val="363438"/>
      </a:hlink>
      <a:folHlink>
        <a:srgbClr val="00009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E10116A1345445B261378325C9FD47" ma:contentTypeVersion="31" ma:contentTypeDescription="Create a new document." ma:contentTypeScope="" ma:versionID="79a4963b1cc9f207d4fae5fbeb2c76b8">
  <xsd:schema xmlns:xsd="http://www.w3.org/2001/XMLSchema" xmlns:xs="http://www.w3.org/2001/XMLSchema" xmlns:p="http://schemas.microsoft.com/office/2006/metadata/properties" xmlns:ns2="2b638e1f-afd0-4d25-9cac-e6af3a7e9f8c" xmlns:ns3="d18d772e-1f43-4b93-b2a0-aa2cba3a5aea" targetNamespace="http://schemas.microsoft.com/office/2006/metadata/properties" ma:root="true" ma:fieldsID="8d3e05e8f4f41bbac0988d2c8bafe651" ns2:_="" ns3:_="">
    <xsd:import namespace="2b638e1f-afd0-4d25-9cac-e6af3a7e9f8c"/>
    <xsd:import namespace="d18d772e-1f43-4b93-b2a0-aa2cba3a5aea"/>
    <xsd:element name="properties">
      <xsd:complexType>
        <xsd:sequence>
          <xsd:element name="documentManagement">
            <xsd:complexType>
              <xsd:all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638e1f-afd0-4d25-9cac-e6af3a7e9f8c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1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1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22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3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5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32" nillable="true" ma:displayName="Tags" ma:internalName="MediaServiceAutoTags" ma:readOnly="true">
      <xsd:simpleType>
        <xsd:restriction base="dms:Text"/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8d772e-1f43-4b93-b2a0-aa2cba3a5aea" elementFormDefault="qualified">
    <xsd:import namespace="http://schemas.microsoft.com/office/2006/documentManagement/types"/>
    <xsd:import namespace="http://schemas.microsoft.com/office/infopath/2007/PartnerControls"/>
    <xsd:element name="SharedWithUsers" ma:index="3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Version xmlns="2b638e1f-afd0-4d25-9cac-e6af3a7e9f8c">16.0000</AppVersion>
    <Distribution_Groups xmlns="2b638e1f-afd0-4d25-9cac-e6af3a7e9f8c" xsi:nil="true"/>
    <Math_Settings xmlns="2b638e1f-afd0-4d25-9cac-e6af3a7e9f8c" xsi:nil="true"/>
    <Members xmlns="2b638e1f-afd0-4d25-9cac-e6af3a7e9f8c">
      <UserInfo>
        <DisplayName/>
        <AccountId xsi:nil="true"/>
        <AccountType/>
      </UserInfo>
    </Members>
    <Is_Collaboration_Space_Locked xmlns="2b638e1f-afd0-4d25-9cac-e6af3a7e9f8c" xsi:nil="true"/>
    <NotebookType xmlns="2b638e1f-afd0-4d25-9cac-e6af3a7e9f8c" xsi:nil="true"/>
    <Invited_Leaders xmlns="2b638e1f-afd0-4d25-9cac-e6af3a7e9f8c" xsi:nil="true"/>
    <IsNotebookLocked xmlns="2b638e1f-afd0-4d25-9cac-e6af3a7e9f8c" xsi:nil="true"/>
    <FolderType xmlns="2b638e1f-afd0-4d25-9cac-e6af3a7e9f8c" xsi:nil="true"/>
    <Owner xmlns="2b638e1f-afd0-4d25-9cac-e6af3a7e9f8c">
      <UserInfo>
        <DisplayName/>
        <AccountId xsi:nil="true"/>
        <AccountType/>
      </UserInfo>
    </Owner>
    <Leaders xmlns="2b638e1f-afd0-4d25-9cac-e6af3a7e9f8c">
      <UserInfo>
        <DisplayName/>
        <AccountId xsi:nil="true"/>
        <AccountType/>
      </UserInfo>
    </Leaders>
    <TeamsChannelId xmlns="2b638e1f-afd0-4d25-9cac-e6af3a7e9f8c" xsi:nil="true"/>
    <Has_Leaders_Only_SectionGroup xmlns="2b638e1f-afd0-4d25-9cac-e6af3a7e9f8c" xsi:nil="true"/>
    <LMS_Mappings xmlns="2b638e1f-afd0-4d25-9cac-e6af3a7e9f8c" xsi:nil="true"/>
    <CultureName xmlns="2b638e1f-afd0-4d25-9cac-e6af3a7e9f8c" xsi:nil="true"/>
    <Templates xmlns="2b638e1f-afd0-4d25-9cac-e6af3a7e9f8c" xsi:nil="true"/>
    <Member_Groups xmlns="2b638e1f-afd0-4d25-9cac-e6af3a7e9f8c">
      <UserInfo>
        <DisplayName/>
        <AccountId xsi:nil="true"/>
        <AccountType/>
      </UserInfo>
    </Member_Groups>
    <Self_Registration_Enabled xmlns="2b638e1f-afd0-4d25-9cac-e6af3a7e9f8c" xsi:nil="true"/>
    <DefaultSectionNames xmlns="2b638e1f-afd0-4d25-9cac-e6af3a7e9f8c" xsi:nil="true"/>
    <Invited_Members xmlns="2b638e1f-afd0-4d25-9cac-e6af3a7e9f8c" xsi:nil="true"/>
  </documentManagement>
</p:properties>
</file>

<file path=customXml/itemProps1.xml><?xml version="1.0" encoding="utf-8"?>
<ds:datastoreItem xmlns:ds="http://schemas.openxmlformats.org/officeDocument/2006/customXml" ds:itemID="{9664A6AD-A904-41CF-9FA2-0CDD57BCAA04}"/>
</file>

<file path=customXml/itemProps2.xml><?xml version="1.0" encoding="utf-8"?>
<ds:datastoreItem xmlns:ds="http://schemas.openxmlformats.org/officeDocument/2006/customXml" ds:itemID="{304162C7-B0B3-43B8-8A6F-23D23B219B9E}"/>
</file>

<file path=customXml/itemProps3.xml><?xml version="1.0" encoding="utf-8"?>
<ds:datastoreItem xmlns:ds="http://schemas.openxmlformats.org/officeDocument/2006/customXml" ds:itemID="{2387963F-4FED-4592-93C8-AB483B04227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691</Words>
  <Application>Microsoft Office PowerPoint</Application>
  <PresentationFormat>Diavoorstelling (4:3)</PresentationFormat>
  <Paragraphs>62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4</vt:i4>
      </vt:variant>
      <vt:variant>
        <vt:lpstr>Diatitels</vt:lpstr>
      </vt:variant>
      <vt:variant>
        <vt:i4>16</vt:i4>
      </vt:variant>
    </vt:vector>
  </HeadingPairs>
  <TitlesOfParts>
    <vt:vector size="25" baseType="lpstr">
      <vt:lpstr>Arial</vt:lpstr>
      <vt:lpstr>Calibri</vt:lpstr>
      <vt:lpstr>Noto Sans Symbols</vt:lpstr>
      <vt:lpstr>Symbol</vt:lpstr>
      <vt:lpstr>Wingdings</vt:lpstr>
      <vt:lpstr>Office Theme</vt:lpstr>
      <vt:lpstr>Office Theme</vt:lpstr>
      <vt:lpstr>Office Theme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Aho Jassi</dc:creator>
  <dc:description/>
  <cp:lastModifiedBy>Marjoke de Boer</cp:lastModifiedBy>
  <cp:revision>3</cp:revision>
  <dcterms:modified xsi:type="dcterms:W3CDTF">2022-03-31T12:29:31Z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ntentTypeId">
    <vt:lpwstr>0x010100A0E10116A1345445B261378325C9FD47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1</vt:i4>
  </property>
  <property fmtid="{D5CDD505-2E9C-101B-9397-08002B2CF9AE}" pid="8" name="Notes">
    <vt:i4>17</vt:i4>
  </property>
  <property fmtid="{D5CDD505-2E9C-101B-9397-08002B2CF9AE}" pid="9" name="PresentationFormat">
    <vt:lpwstr>Bildschirmpräsentation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17</vt:i4>
  </property>
</Properties>
</file>