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827094-3E71-4628-A0B2-F1C1DC952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659BFF3-0248-47C5-BBF2-EFD5E7EA1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909A75F-5934-42C9-B028-45648B52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4933-E1EB-4C31-AB02-73E4EA842A27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540933E-D671-46EC-BDC7-23DA1F28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642D324-F584-4B24-98E9-F8743423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60E-1807-47F2-8EF6-E16D2E7EEBC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284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8B25F7-B8D7-43E2-A504-0A701D38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9714E09-E0BC-4449-A41E-84CAE22C8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CCF77E4-31FF-4493-98C1-59B12FD0F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4933-E1EB-4C31-AB02-73E4EA842A27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86D1408-A70D-4B25-86BA-03885908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992F18D-A9D9-4B24-AB64-DF29C8CB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60E-1807-47F2-8EF6-E16D2E7EEBC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784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0660FCB-7908-4BAC-AC18-F02508FB1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217AFC8-F034-4507-A24C-84A37D538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1FA2168-CC06-4B61-9262-3DE2550D4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4933-E1EB-4C31-AB02-73E4EA842A27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28214B3-3932-486F-BE19-2C6E8442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F4F97DC-3B18-469A-B78E-4392A94D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60E-1807-47F2-8EF6-E16D2E7EEBC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72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3EF733-0A37-4B9A-B2FB-EF25D1A6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DD4F3A-F185-4C2D-B76D-2812644F3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AB86297-7866-4194-8FDF-382AEA23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4933-E1EB-4C31-AB02-73E4EA842A27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FF17C37-AFBC-4C97-B4ED-C8936F8C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CCC956C-8B62-4B55-A74F-91D6923D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60E-1807-47F2-8EF6-E16D2E7EEBC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121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AA9A0B-9910-4CE4-9112-AD6AC09B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10A9D29-4E54-41FC-93D5-34F224796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36E9B60-BBE2-4492-9C99-99D53D10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4933-E1EB-4C31-AB02-73E4EA842A27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9CE8411-EA63-40C6-A81C-0496062A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3224D33-9E30-4591-B283-228CBFB9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60E-1807-47F2-8EF6-E16D2E7EEBC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811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04429D-36BA-49CF-8331-7D489E04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9577B2D-2BF8-4B5E-98D8-AA27C073A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C0FDCFB-AB4A-46E2-B81F-AE3BFCE4D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2612C44-9A4E-4805-B2C3-A0FBD076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4933-E1EB-4C31-AB02-73E4EA842A27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C8D3275-3487-4638-BB5F-37F02DE0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B699D37-8EDF-4162-B0F2-B216363E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60E-1807-47F2-8EF6-E16D2E7EEBC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582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4DCC5C-277C-4291-8E2A-74093577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E3D6A04-660E-4BFF-B9B5-E6A50B0D2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46FADD5-EFAC-4963-B234-30FC13D85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E74F9E5-280A-4D8F-9BEB-2993E912E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780B9D7-EE2A-497C-983D-860117F9C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3A49E95-2888-4437-8CE6-D9A81C97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4933-E1EB-4C31-AB02-73E4EA842A27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E7C45C3-3FEB-40BF-AE55-68290686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89684D0-2E9B-4066-841C-E684BDF9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60E-1807-47F2-8EF6-E16D2E7EEBC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672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8245BC-44FB-4B1E-B7B6-0459B15F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91126F3-00C8-4D7B-94BE-0115CE8F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4933-E1EB-4C31-AB02-73E4EA842A27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B715A51-A705-4FD3-B42A-223AAD63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FDDFEEF-484F-46CB-8362-2CB1E4AF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60E-1807-47F2-8EF6-E16D2E7EEBC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194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DB281EB-ADCE-438F-935C-E1285A658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4933-E1EB-4C31-AB02-73E4EA842A27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E877038-F344-4D0A-9F5C-E51744D2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BC127C0-D7DB-4973-85D8-2D7BAD638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60E-1807-47F2-8EF6-E16D2E7EEBC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703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261E28-2803-485F-B58E-10D0C099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F812A2-58B4-43EE-B347-65453590C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6F442E1-F1F6-4C58-B826-31CB7E69A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7729A24-80C0-4623-AC62-135FE1A0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4933-E1EB-4C31-AB02-73E4EA842A27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C856FF4-39B3-4D9C-9399-93ED9962F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E5A4719-707B-4DDF-9D50-E62556D0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60E-1807-47F2-8EF6-E16D2E7EEBC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566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2763E0-92F2-4AC6-9933-759B29F6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506A171-5A08-46C3-8FE8-05D80DDF1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01C975C-D8F3-4AEE-A9EF-B756071FC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F1781EB-D24A-41B1-9B32-5E6BBDEF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4933-E1EB-4C31-AB02-73E4EA842A27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29396C7-5521-4252-8F05-07F74962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468781A-AE62-4B4F-8892-137CD907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60E-1807-47F2-8EF6-E16D2E7EEBC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152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3ABDCA8-C972-46E9-B4D8-406A3156A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91EF17A-C097-4CA6-9222-3B2A20A3E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39F2618-C82D-4426-884A-F573D2090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D4933-E1EB-4C31-AB02-73E4EA842A27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581A5D1-D79C-4DCF-8D0B-BA618DD27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41935DE-02D9-415F-BDDB-E50064833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8A60E-1807-47F2-8EF6-E16D2E7EEBC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181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A383AE70-6249-4C30-95A3-B128CE17BC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Mobility electrification </a:t>
            </a:r>
            <a:r>
              <a:rPr lang="hu-HU" dirty="0"/>
              <a:t>in</a:t>
            </a:r>
            <a:r>
              <a:rPr lang="en-GB" dirty="0"/>
              <a:t> the Pécs Public Transport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0BC1008-9E0D-4773-BFB5-D481614E1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3"/>
            <a:ext cx="3528392" cy="1269562"/>
          </a:xfrm>
          <a:prstGeom prst="rect">
            <a:avLst/>
          </a:prstGeom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A49EF6A8-D8A9-4005-9AE1-1AACA26B7EB4}"/>
              </a:ext>
            </a:extLst>
          </p:cNvPr>
          <p:cNvCxnSpPr/>
          <p:nvPr/>
        </p:nvCxnSpPr>
        <p:spPr>
          <a:xfrm>
            <a:off x="0" y="332656"/>
            <a:ext cx="7812360" cy="0"/>
          </a:xfrm>
          <a:prstGeom prst="line">
            <a:avLst/>
          </a:prstGeom>
          <a:ln w="381000" cap="flat" cmpd="sng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453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F67979-A536-47D9-8595-BF0126CE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Difficulties in operation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12D45A-8A60-4CB7-A069-C9683F296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Charging infrastructure</a:t>
            </a:r>
          </a:p>
          <a:p>
            <a:r>
              <a:rPr lang="en-GB"/>
              <a:t>Unacceptable sercive support</a:t>
            </a:r>
          </a:p>
          <a:p>
            <a:r>
              <a:rPr lang="en-GB"/>
              <a:t>Service support headquarters is in the Netherlands, without Hungarian service support</a:t>
            </a:r>
          </a:p>
          <a:p>
            <a:r>
              <a:rPr lang="en-GB"/>
              <a:t>Slow reaction time to the problems</a:t>
            </a:r>
          </a:p>
          <a:p>
            <a:r>
              <a:rPr lang="en-GB"/>
              <a:t>Slow management of guarantee issues</a:t>
            </a:r>
          </a:p>
          <a:p>
            <a:r>
              <a:rPr lang="en-GB"/>
              <a:t>As a consequence, the e-buses are quite often out of service</a:t>
            </a:r>
          </a:p>
          <a:p>
            <a:endParaRPr lang="en-GB"/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83E375D5-0EEF-4A6E-8AD6-241C68F70472}"/>
              </a:ext>
            </a:extLst>
          </p:cNvPr>
          <p:cNvCxnSpPr/>
          <p:nvPr/>
        </p:nvCxnSpPr>
        <p:spPr>
          <a:xfrm>
            <a:off x="0" y="332656"/>
            <a:ext cx="7812360" cy="0"/>
          </a:xfrm>
          <a:prstGeom prst="line">
            <a:avLst/>
          </a:prstGeom>
          <a:ln w="381000" cap="flat" cmpd="sng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54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AEFA02-CE21-4F01-A7AD-E1A8C809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Against all of these we go forward…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1AEF65-2FB2-4040-A6DF-8BEDC4272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Within the Green Bus Programme in the 4</a:t>
            </a:r>
            <a:r>
              <a:rPr lang="en-GB" baseline="30000"/>
              <a:t>th</a:t>
            </a:r>
            <a:r>
              <a:rPr lang="en-GB"/>
              <a:t> quarter of 2022 8 new electric buses are purchased with DC chargers</a:t>
            </a:r>
          </a:p>
          <a:p>
            <a:r>
              <a:rPr lang="en-GB"/>
              <a:t>Deployment of decentralised charging network</a:t>
            </a:r>
          </a:p>
          <a:p>
            <a:r>
              <a:rPr lang="en-GB"/>
              <a:t>Electric bus lines are introduced that fit the special city needs</a:t>
            </a: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963FF7A4-8525-4A5F-946E-A7EB84412A42}"/>
              </a:ext>
            </a:extLst>
          </p:cNvPr>
          <p:cNvCxnSpPr/>
          <p:nvPr/>
        </p:nvCxnSpPr>
        <p:spPr>
          <a:xfrm>
            <a:off x="0" y="332656"/>
            <a:ext cx="7812360" cy="0"/>
          </a:xfrm>
          <a:prstGeom prst="line">
            <a:avLst/>
          </a:prstGeom>
          <a:ln w="381000" cap="flat" cmpd="sng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>
            <a:extLst>
              <a:ext uri="{FF2B5EF4-FFF2-40B4-BE49-F238E27FC236}">
                <a16:creationId xmlns:a16="http://schemas.microsoft.com/office/drawing/2014/main" id="{4C4E45E2-32E6-44FA-A917-FC7DDF933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6" y="3858346"/>
            <a:ext cx="2999654" cy="299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06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F0D644-1991-4B84-B74C-152C39EA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Decentralised charging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A296F6-9041-4781-80CC-91D2A3740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 compliance with the location of the city (morphology)</a:t>
            </a:r>
          </a:p>
          <a:p>
            <a:r>
              <a:rPr lang="en-GB"/>
              <a:t>In support of maximising mileage</a:t>
            </a:r>
          </a:p>
          <a:p>
            <a:r>
              <a:rPr lang="en-GB"/>
              <a:t>Energy need of hilly sections</a:t>
            </a:r>
          </a:p>
          <a:p>
            <a:r>
              <a:rPr lang="en-GB"/>
              <a:t>Securing the operation</a:t>
            </a:r>
          </a:p>
          <a:p>
            <a:r>
              <a:rPr lang="en-GB"/>
              <a:t>Maximising rolling stock roster</a:t>
            </a:r>
          </a:p>
          <a:p>
            <a:r>
              <a:rPr lang="en-GB"/>
              <a:t>Meeting special needs</a:t>
            </a:r>
          </a:p>
          <a:p>
            <a:endParaRPr lang="en-GB"/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3F0723F5-3D65-4493-AAEF-57BA98693B36}"/>
              </a:ext>
            </a:extLst>
          </p:cNvPr>
          <p:cNvCxnSpPr/>
          <p:nvPr/>
        </p:nvCxnSpPr>
        <p:spPr>
          <a:xfrm>
            <a:off x="0" y="332656"/>
            <a:ext cx="7812360" cy="0"/>
          </a:xfrm>
          <a:prstGeom prst="line">
            <a:avLst/>
          </a:prstGeom>
          <a:ln w="381000" cap="flat" cmpd="sng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Tartalom helye 4">
            <a:extLst>
              <a:ext uri="{FF2B5EF4-FFF2-40B4-BE49-F238E27FC236}">
                <a16:creationId xmlns:a16="http://schemas.microsoft.com/office/drawing/2014/main" id="{0B65A4B9-01B8-40E0-AA0E-D3CA8C2A6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52060"/>
            <a:ext cx="5887896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1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028100-FD41-40C4-B3E6-AC46370C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on horizon</a:t>
            </a: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0B8C1501-F352-49DF-8988-B9D2C0329A4C}"/>
              </a:ext>
            </a:extLst>
          </p:cNvPr>
          <p:cNvCxnSpPr/>
          <p:nvPr/>
        </p:nvCxnSpPr>
        <p:spPr>
          <a:xfrm>
            <a:off x="0" y="332656"/>
            <a:ext cx="7812360" cy="0"/>
          </a:xfrm>
          <a:prstGeom prst="line">
            <a:avLst/>
          </a:prstGeom>
          <a:ln w="381000" cap="flat" cmpd="sng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1AB77700-1B10-473C-87BB-F59E7334F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From where we receive/purchase the necessary amount of energy?</a:t>
            </a:r>
          </a:p>
          <a:p>
            <a:r>
              <a:rPr lang="en-US"/>
              <a:t>How to charge with photovoltaics during the night?</a:t>
            </a:r>
          </a:p>
          <a:p>
            <a:r>
              <a:rPr lang="en-US"/>
              <a:t>What happens if one time 174 buses are connected to chargers?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14" name="Tartalom helye 5">
            <a:extLst>
              <a:ext uri="{FF2B5EF4-FFF2-40B4-BE49-F238E27FC236}">
                <a16:creationId xmlns:a16="http://schemas.microsoft.com/office/drawing/2014/main" id="{D73550D0-46EA-4B07-B248-C80B58B40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833091"/>
            <a:ext cx="4562561" cy="2567201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A0EE0CC2-1D0B-4329-B0CA-111B33178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88" y="3833092"/>
            <a:ext cx="4552580" cy="25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71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5C4141-0018-4E69-86DE-A6E5015B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Opportunities for implementation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C7D353-6A88-4310-B7D1-3524EC82B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Deployment of PVs, creating a local power station which feed into the city grid that energy during the day which is used by electric buses for charging during the night</a:t>
            </a:r>
          </a:p>
          <a:p>
            <a:r>
              <a:rPr lang="en-GB"/>
              <a:t>Decentralised charging, with smart management of charging</a:t>
            </a:r>
          </a:p>
          <a:p>
            <a:pPr lvl="2"/>
            <a:r>
              <a:rPr lang="en-GB"/>
              <a:t>Low cost of investment</a:t>
            </a:r>
          </a:p>
          <a:p>
            <a:pPr lvl="2"/>
            <a:r>
              <a:rPr lang="en-GB"/>
              <a:t>Provision of optimal use of energy</a:t>
            </a:r>
          </a:p>
          <a:p>
            <a:pPr lvl="2"/>
            <a:r>
              <a:rPr lang="en-GB"/>
              <a:t>Implementation that result in secure operation</a:t>
            </a:r>
          </a:p>
          <a:p>
            <a:r>
              <a:rPr lang="en-GB"/>
              <a:t>Storage? €€€+</a:t>
            </a: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49C351AE-6D12-4F75-9330-527CDEB920EE}"/>
              </a:ext>
            </a:extLst>
          </p:cNvPr>
          <p:cNvCxnSpPr/>
          <p:nvPr/>
        </p:nvCxnSpPr>
        <p:spPr>
          <a:xfrm>
            <a:off x="0" y="332656"/>
            <a:ext cx="7812360" cy="0"/>
          </a:xfrm>
          <a:prstGeom prst="line">
            <a:avLst/>
          </a:prstGeom>
          <a:ln w="381000" cap="flat" cmpd="sng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663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E9F13F-BE1F-4B1E-8374-B5136760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 of the future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9246EF-9071-4FED-8B15-FC413A93A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What would happen if the whole fleet is replaced by electric buses?</a:t>
            </a:r>
          </a:p>
          <a:p>
            <a:endParaRPr lang="en-GB"/>
          </a:p>
          <a:p>
            <a:r>
              <a:rPr lang="en-GB"/>
              <a:t>How to manage charging?</a:t>
            </a:r>
          </a:p>
          <a:p>
            <a:endParaRPr lang="en-GB"/>
          </a:p>
          <a:p>
            <a:r>
              <a:rPr lang="en-GB"/>
              <a:t>What is the solutions to runaway energy prices?</a:t>
            </a:r>
          </a:p>
          <a:p>
            <a:endParaRPr lang="en-GB"/>
          </a:p>
          <a:p>
            <a:r>
              <a:rPr lang="en-GB"/>
              <a:t>Hydrogen buses?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26969EDC-3B1D-4016-8A85-1B2A3AD3D9B0}"/>
              </a:ext>
            </a:extLst>
          </p:cNvPr>
          <p:cNvCxnSpPr/>
          <p:nvPr/>
        </p:nvCxnSpPr>
        <p:spPr>
          <a:xfrm>
            <a:off x="0" y="332656"/>
            <a:ext cx="7812360" cy="0"/>
          </a:xfrm>
          <a:prstGeom prst="line">
            <a:avLst/>
          </a:prstGeom>
          <a:ln w="381000" cap="flat" cmpd="sng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A6E560E8-734C-4608-99AD-25F3990D0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51" y="4096305"/>
            <a:ext cx="3773557" cy="25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89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FA6327-6AC7-4DA5-9C00-D7A105D4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Possible answers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B1C197-6280-48A4-A2A7-2888EE224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Solution to be sought to the altered, unprecedented energy needs</a:t>
            </a:r>
          </a:p>
          <a:p>
            <a:r>
              <a:rPr lang="en-GB"/>
              <a:t>Establishment of grid system in charging and in operation</a:t>
            </a:r>
            <a:br>
              <a:rPr lang="en-GB"/>
            </a:br>
            <a:r>
              <a:rPr lang="en-GB"/>
              <a:t>	starting with e-bus charging, ending at passing the buses to 	drivers, system level automation is needed for optimal operation</a:t>
            </a:r>
          </a:p>
          <a:p>
            <a:r>
              <a:rPr lang="en-GB"/>
              <a:t>Operation of homogenous fleet</a:t>
            </a:r>
          </a:p>
          <a:p>
            <a:r>
              <a:rPr lang="en-GB"/>
              <a:t>Using as much as possible renewable enery during operation</a:t>
            </a:r>
          </a:p>
          <a:p>
            <a:r>
              <a:rPr lang="en-GB"/>
              <a:t>Use of hydrogen driven buses, maximal support provided to green hydrogen projects</a:t>
            </a:r>
          </a:p>
          <a:p>
            <a:endParaRPr lang="en-GB"/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EA268545-EA40-44D7-BA58-49F82499B384}"/>
              </a:ext>
            </a:extLst>
          </p:cNvPr>
          <p:cNvCxnSpPr/>
          <p:nvPr/>
        </p:nvCxnSpPr>
        <p:spPr>
          <a:xfrm>
            <a:off x="0" y="332656"/>
            <a:ext cx="7812360" cy="0"/>
          </a:xfrm>
          <a:prstGeom prst="line">
            <a:avLst/>
          </a:prstGeom>
          <a:ln w="381000" cap="flat" cmpd="sng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727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7FBF1C-9BC1-439D-9C3B-E547CBA4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your attention!</a:t>
            </a: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90CDAD3C-8AE6-408B-8FF1-7CC103BD68AA}"/>
              </a:ext>
            </a:extLst>
          </p:cNvPr>
          <p:cNvCxnSpPr/>
          <p:nvPr/>
        </p:nvCxnSpPr>
        <p:spPr>
          <a:xfrm>
            <a:off x="0" y="332656"/>
            <a:ext cx="7812360" cy="0"/>
          </a:xfrm>
          <a:prstGeom prst="line">
            <a:avLst/>
          </a:prstGeom>
          <a:ln w="381000" cap="flat" cmpd="sng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CCC65E6-0A1E-4EEA-9441-2FADD9953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84" y="2766218"/>
            <a:ext cx="368403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8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79AA61-5A21-42B7-BF81-1C0E4E382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Tüke Busz Plc.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A4BC79-17AB-450B-BEC3-00C05C023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Start of operation: 1 April 2012</a:t>
            </a:r>
          </a:p>
          <a:p>
            <a:endParaRPr lang="en-GB"/>
          </a:p>
          <a:p>
            <a:r>
              <a:rPr lang="en-GB"/>
              <a:t>Owner: Municipality of Pécs City of County Rank, 100%</a:t>
            </a:r>
          </a:p>
          <a:p>
            <a:endParaRPr lang="en-GB"/>
          </a:p>
          <a:p>
            <a:r>
              <a:rPr lang="en-GB"/>
              <a:t>Number of employees: 470 people</a:t>
            </a:r>
          </a:p>
          <a:p>
            <a:endParaRPr lang="en-GB"/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3C1234BD-AE45-45BA-92D5-6DA6855B260A}"/>
              </a:ext>
            </a:extLst>
          </p:cNvPr>
          <p:cNvCxnSpPr/>
          <p:nvPr/>
        </p:nvCxnSpPr>
        <p:spPr>
          <a:xfrm>
            <a:off x="0" y="332656"/>
            <a:ext cx="7812360" cy="0"/>
          </a:xfrm>
          <a:prstGeom prst="line">
            <a:avLst/>
          </a:prstGeom>
          <a:ln w="381000" cap="flat" cmpd="sng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01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0582C5-09EA-45BD-BF3C-973FFDD6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709677"/>
            <a:ext cx="1062493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/>
              <a:t>City of Pécs and the location of Tüke Busz Plc. premises within the city</a:t>
            </a:r>
            <a:br>
              <a:rPr lang="en-GB"/>
            </a:br>
            <a:r>
              <a:rPr lang="en-GB"/>
              <a:t>(headquarter, bus stations, maintenance unit)</a:t>
            </a: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F2610672-51CB-45A0-BAAA-1711BC8154BE}"/>
              </a:ext>
            </a:extLst>
          </p:cNvPr>
          <p:cNvCxnSpPr/>
          <p:nvPr/>
        </p:nvCxnSpPr>
        <p:spPr>
          <a:xfrm>
            <a:off x="0" y="332656"/>
            <a:ext cx="7812360" cy="0"/>
          </a:xfrm>
          <a:prstGeom prst="line">
            <a:avLst/>
          </a:prstGeom>
          <a:ln w="381000" cap="flat" cmpd="sng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B2048F7-D432-4ABF-8BD5-5A431C986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64" y="2293636"/>
            <a:ext cx="6832671" cy="43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9E7213-37A8-4E57-987B-071D76C8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Current bus fleet</a:t>
            </a:r>
          </a:p>
        </p:txBody>
      </p: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A53AE68D-17DA-454D-90FE-46C302B24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458065"/>
              </p:ext>
            </p:extLst>
          </p:nvPr>
        </p:nvGraphicFramePr>
        <p:xfrm>
          <a:off x="838200" y="1825625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8498701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4134344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93057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Manufacturer and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Verison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Number of buses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61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Mercedes-Benz O345G Connecto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Articulated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311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Volvo 7700A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Articulated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580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Volvo 7900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Articulated</a:t>
                      </a:r>
                      <a:endParaRPr lang="en-GB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109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Credo Citadell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Solo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125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Credo Econell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Solo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23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Volvo 7700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Solo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2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BYD K9UB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Solo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94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Total number of buses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717516"/>
                  </a:ext>
                </a:extLst>
              </a:tr>
            </a:tbl>
          </a:graphicData>
        </a:graphic>
      </p:graphicFrame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67812493-1F0C-466E-AD78-18E61736CEBB}"/>
              </a:ext>
            </a:extLst>
          </p:cNvPr>
          <p:cNvCxnSpPr/>
          <p:nvPr/>
        </p:nvCxnSpPr>
        <p:spPr>
          <a:xfrm>
            <a:off x="0" y="332656"/>
            <a:ext cx="7812360" cy="0"/>
          </a:xfrm>
          <a:prstGeom prst="line">
            <a:avLst/>
          </a:prstGeom>
          <a:ln w="381000" cap="flat" cmpd="sng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3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AB7CF4-8FA5-49B4-96F2-F7D12ED57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Main traffic data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E86258-FCE7-4871-A545-F6AE7EDC8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GB" dirty="0"/>
              <a:t>Number of bus lines: 91 (+ 8 night lines)</a:t>
            </a:r>
          </a:p>
          <a:p>
            <a:pPr>
              <a:spcBef>
                <a:spcPts val="1800"/>
              </a:spcBef>
            </a:pPr>
            <a:r>
              <a:rPr lang="en-GB" dirty="0"/>
              <a:t>Number of bus services per working day: 2,284</a:t>
            </a:r>
          </a:p>
          <a:p>
            <a:pPr>
              <a:spcBef>
                <a:spcPts val="1800"/>
              </a:spcBef>
            </a:pPr>
            <a:r>
              <a:rPr lang="en-GB" dirty="0"/>
              <a:t>Useful kilometres per working day: 23,549 km</a:t>
            </a:r>
            <a:r>
              <a:rPr lang="hu-HU" dirty="0"/>
              <a:t>s</a:t>
            </a:r>
            <a:endParaRPr lang="en-GB" dirty="0"/>
          </a:p>
          <a:p>
            <a:pPr>
              <a:spcBef>
                <a:spcPts val="1800"/>
              </a:spcBef>
            </a:pPr>
            <a:r>
              <a:rPr lang="en-GB" dirty="0"/>
              <a:t>Number of passengers transported (2019): 40,103.1 thousand people/year</a:t>
            </a:r>
          </a:p>
          <a:p>
            <a:pPr>
              <a:spcBef>
                <a:spcPts val="1800"/>
              </a:spcBef>
            </a:pPr>
            <a:r>
              <a:rPr lang="en-GB" dirty="0"/>
              <a:t>Rate of bus services successfully completed (2019): 99,81%</a:t>
            </a:r>
          </a:p>
          <a:p>
            <a:pPr>
              <a:spcBef>
                <a:spcPts val="1800"/>
              </a:spcBef>
            </a:pPr>
            <a:r>
              <a:rPr lang="en-GB" dirty="0"/>
              <a:t>7 million kilometres driven</a:t>
            </a:r>
            <a:r>
              <a:rPr lang="hu-HU" dirty="0"/>
              <a:t> per </a:t>
            </a:r>
            <a:r>
              <a:rPr lang="hu-HU" dirty="0" err="1"/>
              <a:t>year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F0C1EE16-C20F-4149-9305-2AD47478AD9B}"/>
              </a:ext>
            </a:extLst>
          </p:cNvPr>
          <p:cNvCxnSpPr/>
          <p:nvPr/>
        </p:nvCxnSpPr>
        <p:spPr>
          <a:xfrm>
            <a:off x="0" y="332656"/>
            <a:ext cx="7812360" cy="0"/>
          </a:xfrm>
          <a:prstGeom prst="line">
            <a:avLst/>
          </a:prstGeom>
          <a:ln w="381000" cap="flat" cmpd="sng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03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92B7A2-B413-4B5A-A200-0219E727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Line network</a:t>
            </a: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FC946814-8527-4F3F-8305-783D9F1A25BE}"/>
              </a:ext>
            </a:extLst>
          </p:cNvPr>
          <p:cNvCxnSpPr/>
          <p:nvPr/>
        </p:nvCxnSpPr>
        <p:spPr>
          <a:xfrm>
            <a:off x="0" y="332656"/>
            <a:ext cx="7812360" cy="0"/>
          </a:xfrm>
          <a:prstGeom prst="line">
            <a:avLst/>
          </a:prstGeom>
          <a:ln w="381000" cap="flat" cmpd="sng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artalom helye 3">
            <a:extLst>
              <a:ext uri="{FF2B5EF4-FFF2-40B4-BE49-F238E27FC236}">
                <a16:creationId xmlns:a16="http://schemas.microsoft.com/office/drawing/2014/main" id="{2EE9C4F1-EDB2-4B25-85EA-E231318A3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70" y="1239359"/>
            <a:ext cx="7780059" cy="54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3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168F22-782D-45E2-A0DD-F7CF14A9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electric bus fleet as of today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C0D6D4-E84A-433B-85E4-0FB9F06B4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10 db BYD K9UB buses</a:t>
            </a:r>
          </a:p>
          <a:p>
            <a:r>
              <a:rPr lang="en-GB"/>
              <a:t>„Floading” AC chargers</a:t>
            </a:r>
          </a:p>
          <a:p>
            <a:r>
              <a:rPr lang="en-GB"/>
              <a:t>Solo buses</a:t>
            </a:r>
          </a:p>
          <a:p>
            <a:r>
              <a:rPr lang="en-GB"/>
              <a:t>Procurement financed from ITDOP</a:t>
            </a:r>
          </a:p>
          <a:p>
            <a:r>
              <a:rPr lang="en-GB"/>
              <a:t>Planned running 75,000 kms/bus/year</a:t>
            </a:r>
          </a:p>
          <a:p>
            <a:r>
              <a:rPr lang="en-GB"/>
              <a:t>Average energy consumption</a:t>
            </a:r>
          </a:p>
          <a:p>
            <a:pPr marL="0" indent="0">
              <a:buNone/>
            </a:pPr>
            <a:r>
              <a:rPr lang="en-GB"/>
              <a:t>	1,06 kWh/km</a:t>
            </a: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8A62910A-E9B9-42CB-B88C-23A040ADCF88}"/>
              </a:ext>
            </a:extLst>
          </p:cNvPr>
          <p:cNvCxnSpPr/>
          <p:nvPr/>
        </p:nvCxnSpPr>
        <p:spPr>
          <a:xfrm>
            <a:off x="0" y="332656"/>
            <a:ext cx="7812360" cy="0"/>
          </a:xfrm>
          <a:prstGeom prst="line">
            <a:avLst/>
          </a:prstGeom>
          <a:ln w="381000" cap="flat" cmpd="sng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>
            <a:extLst>
              <a:ext uri="{FF2B5EF4-FFF2-40B4-BE49-F238E27FC236}">
                <a16:creationId xmlns:a16="http://schemas.microsoft.com/office/drawing/2014/main" id="{E3D40409-9AE9-4FE5-B9E5-1B06DA115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48" y="1825625"/>
            <a:ext cx="4661452" cy="43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5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223F17-BC11-4D6A-87D7-0E60DEE68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Charging infrastructure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430FF23-75FE-42CB-92C0-AD06C6513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„Floading” chargers</a:t>
            </a:r>
          </a:p>
          <a:p>
            <a:endParaRPr lang="en-US"/>
          </a:p>
          <a:p>
            <a:r>
              <a:rPr lang="en-US"/>
              <a:t>10 pcs of 2x44kw AC charger, </a:t>
            </a:r>
          </a:p>
          <a:p>
            <a:pPr marL="0" indent="0">
              <a:buNone/>
            </a:pPr>
            <a:r>
              <a:rPr lang="en-US"/>
              <a:t>2 pcs Type 2 charger with connectror</a:t>
            </a:r>
          </a:p>
          <a:p>
            <a:endParaRPr lang="en-US"/>
          </a:p>
          <a:p>
            <a:r>
              <a:rPr lang="en-US"/>
              <a:t>Charging time: 4-5 hours</a:t>
            </a:r>
          </a:p>
          <a:p>
            <a:pPr marL="0" indent="0">
              <a:buNone/>
            </a:pPr>
            <a:endParaRPr lang="en-US"/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0153507B-3E1A-4B36-AD6A-7FF2AE51CB3F}"/>
              </a:ext>
            </a:extLst>
          </p:cNvPr>
          <p:cNvCxnSpPr/>
          <p:nvPr/>
        </p:nvCxnSpPr>
        <p:spPr>
          <a:xfrm>
            <a:off x="0" y="332656"/>
            <a:ext cx="7812360" cy="0"/>
          </a:xfrm>
          <a:prstGeom prst="line">
            <a:avLst/>
          </a:prstGeom>
          <a:ln w="381000" cap="flat" cmpd="sng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DEE2D113-9D61-4B07-8C69-AB2629DED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3" y="1825625"/>
            <a:ext cx="5345702" cy="34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1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E08643-BE7F-4713-9AAF-9AC4E2A3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Difficulties in operation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1DC2EB-0EA5-4888-8B3E-5229529A2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BYD buses</a:t>
            </a:r>
          </a:p>
          <a:p>
            <a:r>
              <a:rPr lang="en-GB"/>
              <a:t>Construction error of the air conditioners in the passenger compartment. Repair of the problem took 1,5 months.</a:t>
            </a:r>
          </a:p>
          <a:p>
            <a:r>
              <a:rPr lang="en-GB"/>
              <a:t>Door adjustments, lack of professional support from the manufacturer</a:t>
            </a:r>
          </a:p>
          <a:p>
            <a:r>
              <a:rPr lang="en-GB"/>
              <a:t>Passenger compartment  hand-grips, USB chargers get lose, and turn to different directions</a:t>
            </a:r>
          </a:p>
          <a:p>
            <a:r>
              <a:rPr lang="en-GB"/>
              <a:t>Motor vehicle body parts are delivered during 5-6 weeks</a:t>
            </a: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5B69DD09-80CC-4138-97C7-2C1017F7D978}"/>
              </a:ext>
            </a:extLst>
          </p:cNvPr>
          <p:cNvCxnSpPr/>
          <p:nvPr/>
        </p:nvCxnSpPr>
        <p:spPr>
          <a:xfrm>
            <a:off x="0" y="332656"/>
            <a:ext cx="7812360" cy="0"/>
          </a:xfrm>
          <a:prstGeom prst="line">
            <a:avLst/>
          </a:prstGeom>
          <a:ln w="381000" cap="flat" cmpd="sng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469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10116A1345445B261378325C9FD47" ma:contentTypeVersion="31" ma:contentTypeDescription="Create a new document." ma:contentTypeScope="" ma:versionID="79a4963b1cc9f207d4fae5fbeb2c76b8">
  <xsd:schema xmlns:xsd="http://www.w3.org/2001/XMLSchema" xmlns:xs="http://www.w3.org/2001/XMLSchema" xmlns:p="http://schemas.microsoft.com/office/2006/metadata/properties" xmlns:ns2="2b638e1f-afd0-4d25-9cac-e6af3a7e9f8c" xmlns:ns3="d18d772e-1f43-4b93-b2a0-aa2cba3a5aea" targetNamespace="http://schemas.microsoft.com/office/2006/metadata/properties" ma:root="true" ma:fieldsID="8d3e05e8f4f41bbac0988d2c8bafe651" ns2:_="" ns3:_="">
    <xsd:import namespace="2b638e1f-afd0-4d25-9cac-e6af3a7e9f8c"/>
    <xsd:import namespace="d18d772e-1f43-4b93-b2a0-aa2cba3a5aea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38e1f-afd0-4d25-9cac-e6af3a7e9f8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d772e-1f43-4b93-b2a0-aa2cba3a5aea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_Groups xmlns="2b638e1f-afd0-4d25-9cac-e6af3a7e9f8c" xsi:nil="true"/>
    <Math_Settings xmlns="2b638e1f-afd0-4d25-9cac-e6af3a7e9f8c" xsi:nil="true"/>
    <Members xmlns="2b638e1f-afd0-4d25-9cac-e6af3a7e9f8c">
      <UserInfo>
        <DisplayName/>
        <AccountId xsi:nil="true"/>
        <AccountType/>
      </UserInfo>
    </Members>
    <Is_Collaboration_Space_Locked xmlns="2b638e1f-afd0-4d25-9cac-e6af3a7e9f8c" xsi:nil="true"/>
    <NotebookType xmlns="2b638e1f-afd0-4d25-9cac-e6af3a7e9f8c" xsi:nil="true"/>
    <Invited_Leaders xmlns="2b638e1f-afd0-4d25-9cac-e6af3a7e9f8c" xsi:nil="true"/>
    <IsNotebookLocked xmlns="2b638e1f-afd0-4d25-9cac-e6af3a7e9f8c" xsi:nil="true"/>
    <FolderType xmlns="2b638e1f-afd0-4d25-9cac-e6af3a7e9f8c" xsi:nil="true"/>
    <Owner xmlns="2b638e1f-afd0-4d25-9cac-e6af3a7e9f8c">
      <UserInfo>
        <DisplayName/>
        <AccountId xsi:nil="true"/>
        <AccountType/>
      </UserInfo>
    </Owner>
    <Leaders xmlns="2b638e1f-afd0-4d25-9cac-e6af3a7e9f8c">
      <UserInfo>
        <DisplayName/>
        <AccountId xsi:nil="true"/>
        <AccountType/>
      </UserInfo>
    </Leaders>
    <TeamsChannelId xmlns="2b638e1f-afd0-4d25-9cac-e6af3a7e9f8c" xsi:nil="true"/>
    <Has_Leaders_Only_SectionGroup xmlns="2b638e1f-afd0-4d25-9cac-e6af3a7e9f8c" xsi:nil="true"/>
    <LMS_Mappings xmlns="2b638e1f-afd0-4d25-9cac-e6af3a7e9f8c" xsi:nil="true"/>
    <CultureName xmlns="2b638e1f-afd0-4d25-9cac-e6af3a7e9f8c" xsi:nil="true"/>
    <Templates xmlns="2b638e1f-afd0-4d25-9cac-e6af3a7e9f8c" xsi:nil="true"/>
    <Member_Groups xmlns="2b638e1f-afd0-4d25-9cac-e6af3a7e9f8c">
      <UserInfo>
        <DisplayName/>
        <AccountId xsi:nil="true"/>
        <AccountType/>
      </UserInfo>
    </Member_Groups>
    <Self_Registration_Enabled xmlns="2b638e1f-afd0-4d25-9cac-e6af3a7e9f8c" xsi:nil="true"/>
    <DefaultSectionNames xmlns="2b638e1f-afd0-4d25-9cac-e6af3a7e9f8c" xsi:nil="true"/>
    <Invited_Members xmlns="2b638e1f-afd0-4d25-9cac-e6af3a7e9f8c" xsi:nil="true"/>
    <AppVersion xmlns="2b638e1f-afd0-4d25-9cac-e6af3a7e9f8c" xsi:nil="true"/>
  </documentManagement>
</p:properties>
</file>

<file path=customXml/itemProps1.xml><?xml version="1.0" encoding="utf-8"?>
<ds:datastoreItem xmlns:ds="http://schemas.openxmlformats.org/officeDocument/2006/customXml" ds:itemID="{65449E56-99EE-4368-BFDF-E3E8551EB5E0}"/>
</file>

<file path=customXml/itemProps2.xml><?xml version="1.0" encoding="utf-8"?>
<ds:datastoreItem xmlns:ds="http://schemas.openxmlformats.org/officeDocument/2006/customXml" ds:itemID="{4ED2CF4B-2D7F-4A25-8939-3C1B05D7E05B}"/>
</file>

<file path=customXml/itemProps3.xml><?xml version="1.0" encoding="utf-8"?>
<ds:datastoreItem xmlns:ds="http://schemas.openxmlformats.org/officeDocument/2006/customXml" ds:itemID="{E17640F5-0D28-432B-94F6-609C5B43B3F8}"/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622</Words>
  <Application>Microsoft Office PowerPoint</Application>
  <PresentationFormat>Breedbeeld</PresentationFormat>
  <Paragraphs>111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Office-téma</vt:lpstr>
      <vt:lpstr>PowerPoint-presentatie</vt:lpstr>
      <vt:lpstr>Tüke Busz Plc.</vt:lpstr>
      <vt:lpstr>City of Pécs and the location of Tüke Busz Plc. premises within the city (headquarter, bus stations, maintenance unit)</vt:lpstr>
      <vt:lpstr>Current bus fleet</vt:lpstr>
      <vt:lpstr>Main traffic data</vt:lpstr>
      <vt:lpstr>Line network</vt:lpstr>
      <vt:lpstr>The electric bus fleet as of today</vt:lpstr>
      <vt:lpstr>Charging infrastructure</vt:lpstr>
      <vt:lpstr>Difficulties in operation</vt:lpstr>
      <vt:lpstr>Difficulties in operation</vt:lpstr>
      <vt:lpstr>Against all of these we go forward…</vt:lpstr>
      <vt:lpstr>Decentralised charging</vt:lpstr>
      <vt:lpstr>Problems on horizon</vt:lpstr>
      <vt:lpstr>Opportunities for implementation</vt:lpstr>
      <vt:lpstr>Questions of the future</vt:lpstr>
      <vt:lpstr>Possible answers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Horváth Gergely</dc:creator>
  <cp:lastModifiedBy>Marjoke de Boer</cp:lastModifiedBy>
  <cp:revision>56</cp:revision>
  <dcterms:created xsi:type="dcterms:W3CDTF">2022-03-24T20:46:23Z</dcterms:created>
  <dcterms:modified xsi:type="dcterms:W3CDTF">2022-03-28T11:39:38Z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0x010100A0E10116A1345445B261378325C9FD47</vt:lpwstr>
  </property>
</Properties>
</file>